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34"/>
  </p:handoutMasterIdLst>
  <p:sldIdLst>
    <p:sldId id="256" r:id="rId2"/>
    <p:sldId id="258" r:id="rId3"/>
    <p:sldId id="259" r:id="rId4"/>
    <p:sldId id="261"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6" r:id="rId20"/>
    <p:sldId id="277" r:id="rId21"/>
    <p:sldId id="278" r:id="rId22"/>
    <p:sldId id="279" r:id="rId23"/>
    <p:sldId id="280" r:id="rId24"/>
    <p:sldId id="281" r:id="rId25"/>
    <p:sldId id="282" r:id="rId26"/>
    <p:sldId id="283" r:id="rId27"/>
    <p:sldId id="285" r:id="rId28"/>
    <p:sldId id="284" r:id="rId29"/>
    <p:sldId id="286" r:id="rId30"/>
    <p:sldId id="288" r:id="rId31"/>
    <p:sldId id="289" r:id="rId32"/>
    <p:sldId id="287" r:id="rId33"/>
  </p:sldIdLst>
  <p:sldSz cx="4248150" cy="6624638"/>
  <p:notesSz cx="6865938" cy="9998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aiser und Könige" id="{5D801010-672B-46A2-96B2-D3802D6509AC}">
          <p14:sldIdLst>
            <p14:sldId id="256"/>
            <p14:sldId id="258"/>
            <p14:sldId id="259"/>
            <p14:sldId id="261"/>
          </p14:sldIdLst>
        </p14:section>
        <p14:section name="Päpste" id="{A237CE7C-0F0B-4BD1-BF33-842D41A890BE}">
          <p14:sldIdLst>
            <p14:sldId id="260"/>
            <p14:sldId id="262"/>
            <p14:sldId id="263"/>
            <p14:sldId id="264"/>
          </p14:sldIdLst>
        </p14:section>
        <p14:section name="Bischöfe" id="{45038081-C2AF-4A37-8F7A-DE3EE7C5BF85}">
          <p14:sldIdLst>
            <p14:sldId id="265"/>
            <p14:sldId id="266"/>
            <p14:sldId id="267"/>
            <p14:sldId id="268"/>
          </p14:sldIdLst>
        </p14:section>
        <p14:section name="Fürsten" id="{14CEEA61-EA5B-4040-8C8D-5B04E2F7ECC8}">
          <p14:sldIdLst>
            <p14:sldId id="269"/>
            <p14:sldId id="270"/>
            <p14:sldId id="271"/>
            <p14:sldId id="272"/>
          </p14:sldIdLst>
        </p14:section>
        <p14:section name="Ritter" id="{42467A25-A39D-4956-AE89-573BBE83F682}">
          <p14:sldIdLst>
            <p14:sldId id="273"/>
            <p14:sldId id="275"/>
            <p14:sldId id="276"/>
            <p14:sldId id="277"/>
          </p14:sldIdLst>
        </p14:section>
        <p14:section name="Hörige und Leibeigene Bauern" id="{C744B1F7-5375-46E5-9CD2-ED5D08739B02}">
          <p14:sldIdLst>
            <p14:sldId id="278"/>
            <p14:sldId id="279"/>
            <p14:sldId id="280"/>
            <p14:sldId id="281"/>
          </p14:sldIdLst>
        </p14:section>
        <p14:section name="Künstler" id="{4432AD1F-8251-40A2-903D-6E9A534DA4E9}">
          <p14:sldIdLst>
            <p14:sldId id="282"/>
            <p14:sldId id="283"/>
            <p14:sldId id="285"/>
            <p14:sldId id="284"/>
          </p14:sldIdLst>
        </p14:section>
        <p14:section name="Frauen" id="{B1DF1F9C-21E5-4162-8FF4-3CA543B7CC8B}">
          <p14:sldIdLst>
            <p14:sldId id="286"/>
            <p14:sldId id="288"/>
            <p14:sldId id="289"/>
            <p14:sldId id="2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7ED8"/>
    <a:srgbClr val="CC99FF"/>
    <a:srgbClr val="EAD5FF"/>
    <a:srgbClr val="CCCCFF"/>
    <a:srgbClr val="F6C9FB"/>
    <a:srgbClr val="FF99CC"/>
    <a:srgbClr val="FF3399"/>
    <a:srgbClr val="FFC5E2"/>
    <a:srgbClr val="FF33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D31EC2-A31A-4C46-8F6B-8A8107254D64}" v="183" dt="2021-11-13T11:53:55.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9" autoAdjust="0"/>
    <p:restoredTop sz="97436" autoAdjust="0"/>
  </p:normalViewPr>
  <p:slideViewPr>
    <p:cSldViewPr snapToGrid="0">
      <p:cViewPr varScale="1">
        <p:scale>
          <a:sx n="163" d="100"/>
          <a:sy n="163" d="100"/>
        </p:scale>
        <p:origin x="1440"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notesViewPr>
    <p:cSldViewPr snapToGrid="0">
      <p:cViewPr varScale="1">
        <p:scale>
          <a:sx n="113" d="100"/>
          <a:sy n="113" d="100"/>
        </p:scale>
        <p:origin x="49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DC31158-1BB6-4660-8063-4806DC785178}"/>
              </a:ext>
            </a:extLst>
          </p:cNvPr>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de-DE"/>
          </a:p>
        </p:txBody>
      </p:sp>
      <p:sp>
        <p:nvSpPr>
          <p:cNvPr id="3" name="Datumsplatzhalter 2">
            <a:extLst>
              <a:ext uri="{FF2B5EF4-FFF2-40B4-BE49-F238E27FC236}">
                <a16:creationId xmlns:a16="http://schemas.microsoft.com/office/drawing/2014/main" id="{A251FFBF-374C-466F-A002-95D4B7219695}"/>
              </a:ext>
            </a:extLst>
          </p:cNvPr>
          <p:cNvSpPr>
            <a:spLocks noGrp="1"/>
          </p:cNvSpPr>
          <p:nvPr>
            <p:ph type="dt" sz="quarter" idx="1"/>
          </p:nvPr>
        </p:nvSpPr>
        <p:spPr>
          <a:xfrm>
            <a:off x="3889109" y="0"/>
            <a:ext cx="2975240" cy="501640"/>
          </a:xfrm>
          <a:prstGeom prst="rect">
            <a:avLst/>
          </a:prstGeom>
        </p:spPr>
        <p:txBody>
          <a:bodyPr vert="horz" lIns="96359" tIns="48180" rIns="96359" bIns="48180" rtlCol="0"/>
          <a:lstStyle>
            <a:lvl1pPr algn="r">
              <a:defRPr sz="1300"/>
            </a:lvl1pPr>
          </a:lstStyle>
          <a:p>
            <a:fld id="{81CC674B-3F57-466C-A8BD-D552AD8E571D}" type="datetimeFigureOut">
              <a:rPr lang="de-DE" smtClean="0"/>
              <a:t>13.11.2021</a:t>
            </a:fld>
            <a:endParaRPr lang="de-DE"/>
          </a:p>
        </p:txBody>
      </p:sp>
      <p:sp>
        <p:nvSpPr>
          <p:cNvPr id="4" name="Fußzeilenplatzhalter 3">
            <a:extLst>
              <a:ext uri="{FF2B5EF4-FFF2-40B4-BE49-F238E27FC236}">
                <a16:creationId xmlns:a16="http://schemas.microsoft.com/office/drawing/2014/main" id="{8A6D4003-BF09-451E-818F-88C12555C595}"/>
              </a:ext>
            </a:extLst>
          </p:cNvPr>
          <p:cNvSpPr>
            <a:spLocks noGrp="1"/>
          </p:cNvSpPr>
          <p:nvPr>
            <p:ph type="ftr" sz="quarter" idx="2"/>
          </p:nvPr>
        </p:nvSpPr>
        <p:spPr>
          <a:xfrm>
            <a:off x="0" y="9496437"/>
            <a:ext cx="2975240" cy="501639"/>
          </a:xfrm>
          <a:prstGeom prst="rect">
            <a:avLst/>
          </a:prstGeom>
        </p:spPr>
        <p:txBody>
          <a:bodyPr vert="horz" lIns="96359" tIns="48180" rIns="96359" bIns="48180"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0AF75343-63E1-464E-A3D4-78555595E3C4}"/>
              </a:ext>
            </a:extLst>
          </p:cNvPr>
          <p:cNvSpPr>
            <a:spLocks noGrp="1"/>
          </p:cNvSpPr>
          <p:nvPr>
            <p:ph type="sldNum" sz="quarter" idx="3"/>
          </p:nvPr>
        </p:nvSpPr>
        <p:spPr>
          <a:xfrm>
            <a:off x="3889109" y="9496437"/>
            <a:ext cx="2975240" cy="501639"/>
          </a:xfrm>
          <a:prstGeom prst="rect">
            <a:avLst/>
          </a:prstGeom>
        </p:spPr>
        <p:txBody>
          <a:bodyPr vert="horz" lIns="96359" tIns="48180" rIns="96359" bIns="48180" rtlCol="0" anchor="b"/>
          <a:lstStyle>
            <a:lvl1pPr algn="r">
              <a:defRPr sz="1300"/>
            </a:lvl1pPr>
          </a:lstStyle>
          <a:p>
            <a:fld id="{07FBFF6E-FBAC-4339-A429-211F511D45B2}" type="slidenum">
              <a:rPr lang="de-DE" smtClean="0"/>
              <a:t>‹Nr.›</a:t>
            </a:fld>
            <a:endParaRPr lang="de-DE"/>
          </a:p>
        </p:txBody>
      </p:sp>
    </p:spTree>
    <p:extLst>
      <p:ext uri="{BB962C8B-B14F-4D97-AF65-F5344CB8AC3E}">
        <p14:creationId xmlns:p14="http://schemas.microsoft.com/office/powerpoint/2010/main" val="119224599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318611" y="1084172"/>
            <a:ext cx="3610928" cy="2306355"/>
          </a:xfrm>
        </p:spPr>
        <p:txBody>
          <a:bodyPr anchor="b"/>
          <a:lstStyle>
            <a:lvl1pPr algn="ctr">
              <a:defRPr sz="2788"/>
            </a:lvl1pPr>
          </a:lstStyle>
          <a:p>
            <a:r>
              <a:rPr lang="de-DE"/>
              <a:t>Mastertitelformat bearbeiten</a:t>
            </a:r>
            <a:endParaRPr lang="en-US" dirty="0"/>
          </a:p>
        </p:txBody>
      </p:sp>
      <p:sp>
        <p:nvSpPr>
          <p:cNvPr id="3" name="Subtitle 2"/>
          <p:cNvSpPr>
            <a:spLocks noGrp="1"/>
          </p:cNvSpPr>
          <p:nvPr>
            <p:ph type="subTitle" idx="1"/>
          </p:nvPr>
        </p:nvSpPr>
        <p:spPr>
          <a:xfrm>
            <a:off x="531019" y="3479469"/>
            <a:ext cx="3186113" cy="1599420"/>
          </a:xfrm>
        </p:spPr>
        <p:txBody>
          <a:bodyPr/>
          <a:lstStyle>
            <a:lvl1pPr marL="0" indent="0" algn="ctr">
              <a:buNone/>
              <a:defRPr sz="1115"/>
            </a:lvl1pPr>
            <a:lvl2pPr marL="212415" indent="0" algn="ctr">
              <a:buNone/>
              <a:defRPr sz="929"/>
            </a:lvl2pPr>
            <a:lvl3pPr marL="424830" indent="0" algn="ctr">
              <a:buNone/>
              <a:defRPr sz="836"/>
            </a:lvl3pPr>
            <a:lvl4pPr marL="637245" indent="0" algn="ctr">
              <a:buNone/>
              <a:defRPr sz="743"/>
            </a:lvl4pPr>
            <a:lvl5pPr marL="849660" indent="0" algn="ctr">
              <a:buNone/>
              <a:defRPr sz="743"/>
            </a:lvl5pPr>
            <a:lvl6pPr marL="1062076" indent="0" algn="ctr">
              <a:buNone/>
              <a:defRPr sz="743"/>
            </a:lvl6pPr>
            <a:lvl7pPr marL="1274491" indent="0" algn="ctr">
              <a:buNone/>
              <a:defRPr sz="743"/>
            </a:lvl7pPr>
            <a:lvl8pPr marL="1486906" indent="0" algn="ctr">
              <a:buNone/>
              <a:defRPr sz="743"/>
            </a:lvl8pPr>
            <a:lvl9pPr marL="1699321" indent="0" algn="ctr">
              <a:buNone/>
              <a:defRPr sz="743"/>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408B8C3-2C57-4849-B30E-E73A2B831E99}" type="datetimeFigureOut">
              <a:rPr lang="de-DE" smtClean="0"/>
              <a:t>13.11.2021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3953129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408B8C3-2C57-4849-B30E-E73A2B831E99}" type="datetimeFigureOut">
              <a:rPr lang="de-DE" smtClean="0"/>
              <a:t>13.11.2021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210450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40083" y="352701"/>
            <a:ext cx="916007" cy="561407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92061" y="352701"/>
            <a:ext cx="2694920" cy="561407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408B8C3-2C57-4849-B30E-E73A2B831E99}" type="datetimeFigureOut">
              <a:rPr lang="de-DE" smtClean="0"/>
              <a:t>13.11.2021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50876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408B8C3-2C57-4849-B30E-E73A2B831E99}" type="datetimeFigureOut">
              <a:rPr lang="de-DE" smtClean="0"/>
              <a:t>13.11.2021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172017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89848" y="1651561"/>
            <a:ext cx="3664029" cy="2755665"/>
          </a:xfrm>
        </p:spPr>
        <p:txBody>
          <a:bodyPr anchor="b"/>
          <a:lstStyle>
            <a:lvl1pPr>
              <a:defRPr sz="2788"/>
            </a:lvl1pPr>
          </a:lstStyle>
          <a:p>
            <a:r>
              <a:rPr lang="de-DE"/>
              <a:t>Mastertitelformat bearbeiten</a:t>
            </a:r>
            <a:endParaRPr lang="en-US" dirty="0"/>
          </a:p>
        </p:txBody>
      </p:sp>
      <p:sp>
        <p:nvSpPr>
          <p:cNvPr id="3" name="Text Placeholder 2"/>
          <p:cNvSpPr>
            <a:spLocks noGrp="1"/>
          </p:cNvSpPr>
          <p:nvPr>
            <p:ph type="body" idx="1"/>
          </p:nvPr>
        </p:nvSpPr>
        <p:spPr>
          <a:xfrm>
            <a:off x="289848" y="4433296"/>
            <a:ext cx="3664029" cy="1449139"/>
          </a:xfrm>
        </p:spPr>
        <p:txBody>
          <a:bodyPr/>
          <a:lstStyle>
            <a:lvl1pPr marL="0" indent="0">
              <a:buNone/>
              <a:defRPr sz="1115">
                <a:solidFill>
                  <a:schemeClr val="tx1"/>
                </a:solidFill>
              </a:defRPr>
            </a:lvl1pPr>
            <a:lvl2pPr marL="212415" indent="0">
              <a:buNone/>
              <a:defRPr sz="929">
                <a:solidFill>
                  <a:schemeClr val="tx1">
                    <a:tint val="75000"/>
                  </a:schemeClr>
                </a:solidFill>
              </a:defRPr>
            </a:lvl2pPr>
            <a:lvl3pPr marL="424830" indent="0">
              <a:buNone/>
              <a:defRPr sz="836">
                <a:solidFill>
                  <a:schemeClr val="tx1">
                    <a:tint val="75000"/>
                  </a:schemeClr>
                </a:solidFill>
              </a:defRPr>
            </a:lvl3pPr>
            <a:lvl4pPr marL="637245" indent="0">
              <a:buNone/>
              <a:defRPr sz="743">
                <a:solidFill>
                  <a:schemeClr val="tx1">
                    <a:tint val="75000"/>
                  </a:schemeClr>
                </a:solidFill>
              </a:defRPr>
            </a:lvl4pPr>
            <a:lvl5pPr marL="849660" indent="0">
              <a:buNone/>
              <a:defRPr sz="743">
                <a:solidFill>
                  <a:schemeClr val="tx1">
                    <a:tint val="75000"/>
                  </a:schemeClr>
                </a:solidFill>
              </a:defRPr>
            </a:lvl5pPr>
            <a:lvl6pPr marL="1062076" indent="0">
              <a:buNone/>
              <a:defRPr sz="743">
                <a:solidFill>
                  <a:schemeClr val="tx1">
                    <a:tint val="75000"/>
                  </a:schemeClr>
                </a:solidFill>
              </a:defRPr>
            </a:lvl6pPr>
            <a:lvl7pPr marL="1274491" indent="0">
              <a:buNone/>
              <a:defRPr sz="743">
                <a:solidFill>
                  <a:schemeClr val="tx1">
                    <a:tint val="75000"/>
                  </a:schemeClr>
                </a:solidFill>
              </a:defRPr>
            </a:lvl7pPr>
            <a:lvl8pPr marL="1486906" indent="0">
              <a:buNone/>
              <a:defRPr sz="743">
                <a:solidFill>
                  <a:schemeClr val="tx1">
                    <a:tint val="75000"/>
                  </a:schemeClr>
                </a:solidFill>
              </a:defRPr>
            </a:lvl8pPr>
            <a:lvl9pPr marL="1699321" indent="0">
              <a:buNone/>
              <a:defRPr sz="743">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408B8C3-2C57-4849-B30E-E73A2B831E99}" type="datetimeFigureOut">
              <a:rPr lang="de-DE" smtClean="0"/>
              <a:t>13.11.2021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3450488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92060" y="1763503"/>
            <a:ext cx="1805464" cy="42032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2150626" y="1763503"/>
            <a:ext cx="1805464" cy="42032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408B8C3-2C57-4849-B30E-E73A2B831E99}" type="datetimeFigureOut">
              <a:rPr lang="de-DE" smtClean="0"/>
              <a:t>13.11.2021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3417826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92614" y="352702"/>
            <a:ext cx="3664029" cy="1280457"/>
          </a:xfrm>
        </p:spPr>
        <p:txBody>
          <a:bodyPr/>
          <a:lstStyle/>
          <a:p>
            <a:r>
              <a:rPr lang="de-DE"/>
              <a:t>Mastertitelformat bearbeiten</a:t>
            </a:r>
            <a:endParaRPr lang="en-US" dirty="0"/>
          </a:p>
        </p:txBody>
      </p:sp>
      <p:sp>
        <p:nvSpPr>
          <p:cNvPr id="3" name="Text Placeholder 2"/>
          <p:cNvSpPr>
            <a:spLocks noGrp="1"/>
          </p:cNvSpPr>
          <p:nvPr>
            <p:ph type="body" idx="1"/>
          </p:nvPr>
        </p:nvSpPr>
        <p:spPr>
          <a:xfrm>
            <a:off x="292614" y="1623957"/>
            <a:ext cx="1797166" cy="795876"/>
          </a:xfrm>
        </p:spPr>
        <p:txBody>
          <a:bodyPr anchor="b"/>
          <a:lstStyle>
            <a:lvl1pPr marL="0" indent="0">
              <a:buNone/>
              <a:defRPr sz="1115" b="1"/>
            </a:lvl1pPr>
            <a:lvl2pPr marL="212415" indent="0">
              <a:buNone/>
              <a:defRPr sz="929" b="1"/>
            </a:lvl2pPr>
            <a:lvl3pPr marL="424830" indent="0">
              <a:buNone/>
              <a:defRPr sz="836" b="1"/>
            </a:lvl3pPr>
            <a:lvl4pPr marL="637245" indent="0">
              <a:buNone/>
              <a:defRPr sz="743" b="1"/>
            </a:lvl4pPr>
            <a:lvl5pPr marL="849660" indent="0">
              <a:buNone/>
              <a:defRPr sz="743" b="1"/>
            </a:lvl5pPr>
            <a:lvl6pPr marL="1062076" indent="0">
              <a:buNone/>
              <a:defRPr sz="743" b="1"/>
            </a:lvl6pPr>
            <a:lvl7pPr marL="1274491" indent="0">
              <a:buNone/>
              <a:defRPr sz="743" b="1"/>
            </a:lvl7pPr>
            <a:lvl8pPr marL="1486906" indent="0">
              <a:buNone/>
              <a:defRPr sz="743" b="1"/>
            </a:lvl8pPr>
            <a:lvl9pPr marL="1699321" indent="0">
              <a:buNone/>
              <a:defRPr sz="743" b="1"/>
            </a:lvl9pPr>
          </a:lstStyle>
          <a:p>
            <a:pPr lvl="0"/>
            <a:r>
              <a:rPr lang="de-DE"/>
              <a:t>Mastertextformat bearbeiten</a:t>
            </a:r>
          </a:p>
        </p:txBody>
      </p:sp>
      <p:sp>
        <p:nvSpPr>
          <p:cNvPr id="4" name="Content Placeholder 3"/>
          <p:cNvSpPr>
            <a:spLocks noGrp="1"/>
          </p:cNvSpPr>
          <p:nvPr>
            <p:ph sz="half" idx="2"/>
          </p:nvPr>
        </p:nvSpPr>
        <p:spPr>
          <a:xfrm>
            <a:off x="292614" y="2419833"/>
            <a:ext cx="1797166" cy="355921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2150626" y="1623957"/>
            <a:ext cx="1806017" cy="795876"/>
          </a:xfrm>
        </p:spPr>
        <p:txBody>
          <a:bodyPr anchor="b"/>
          <a:lstStyle>
            <a:lvl1pPr marL="0" indent="0">
              <a:buNone/>
              <a:defRPr sz="1115" b="1"/>
            </a:lvl1pPr>
            <a:lvl2pPr marL="212415" indent="0">
              <a:buNone/>
              <a:defRPr sz="929" b="1"/>
            </a:lvl2pPr>
            <a:lvl3pPr marL="424830" indent="0">
              <a:buNone/>
              <a:defRPr sz="836" b="1"/>
            </a:lvl3pPr>
            <a:lvl4pPr marL="637245" indent="0">
              <a:buNone/>
              <a:defRPr sz="743" b="1"/>
            </a:lvl4pPr>
            <a:lvl5pPr marL="849660" indent="0">
              <a:buNone/>
              <a:defRPr sz="743" b="1"/>
            </a:lvl5pPr>
            <a:lvl6pPr marL="1062076" indent="0">
              <a:buNone/>
              <a:defRPr sz="743" b="1"/>
            </a:lvl6pPr>
            <a:lvl7pPr marL="1274491" indent="0">
              <a:buNone/>
              <a:defRPr sz="743" b="1"/>
            </a:lvl7pPr>
            <a:lvl8pPr marL="1486906" indent="0">
              <a:buNone/>
              <a:defRPr sz="743" b="1"/>
            </a:lvl8pPr>
            <a:lvl9pPr marL="1699321" indent="0">
              <a:buNone/>
              <a:defRPr sz="743" b="1"/>
            </a:lvl9pPr>
          </a:lstStyle>
          <a:p>
            <a:pPr lvl="0"/>
            <a:r>
              <a:rPr lang="de-DE"/>
              <a:t>Mastertextformat bearbeiten</a:t>
            </a:r>
          </a:p>
        </p:txBody>
      </p:sp>
      <p:sp>
        <p:nvSpPr>
          <p:cNvPr id="6" name="Content Placeholder 5"/>
          <p:cNvSpPr>
            <a:spLocks noGrp="1"/>
          </p:cNvSpPr>
          <p:nvPr>
            <p:ph sz="quarter" idx="4"/>
          </p:nvPr>
        </p:nvSpPr>
        <p:spPr>
          <a:xfrm>
            <a:off x="2150626" y="2419833"/>
            <a:ext cx="1806017" cy="355921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408B8C3-2C57-4849-B30E-E73A2B831E99}" type="datetimeFigureOut">
              <a:rPr lang="de-DE" smtClean="0"/>
              <a:t>13.11.2021</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324033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408B8C3-2C57-4849-B30E-E73A2B831E99}" type="datetimeFigureOut">
              <a:rPr lang="de-DE" smtClean="0"/>
              <a:t>13.11.2021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378684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08B8C3-2C57-4849-B30E-E73A2B831E99}" type="datetimeFigureOut">
              <a:rPr lang="de-DE" smtClean="0"/>
              <a:t>13.11.2021</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4294611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92614" y="441642"/>
            <a:ext cx="1370139" cy="1545749"/>
          </a:xfrm>
        </p:spPr>
        <p:txBody>
          <a:bodyPr anchor="b"/>
          <a:lstStyle>
            <a:lvl1pPr>
              <a:defRPr sz="1487"/>
            </a:lvl1pPr>
          </a:lstStyle>
          <a:p>
            <a:r>
              <a:rPr lang="de-DE"/>
              <a:t>Mastertitelformat bearbeiten</a:t>
            </a:r>
            <a:endParaRPr lang="en-US" dirty="0"/>
          </a:p>
        </p:txBody>
      </p:sp>
      <p:sp>
        <p:nvSpPr>
          <p:cNvPr id="3" name="Content Placeholder 2"/>
          <p:cNvSpPr>
            <a:spLocks noGrp="1"/>
          </p:cNvSpPr>
          <p:nvPr>
            <p:ph idx="1"/>
          </p:nvPr>
        </p:nvSpPr>
        <p:spPr>
          <a:xfrm>
            <a:off x="1806017" y="953827"/>
            <a:ext cx="2150626" cy="4707787"/>
          </a:xfrm>
        </p:spPr>
        <p:txBody>
          <a:bodyPr/>
          <a:lstStyle>
            <a:lvl1pPr>
              <a:defRPr sz="1487"/>
            </a:lvl1pPr>
            <a:lvl2pPr>
              <a:defRPr sz="1301"/>
            </a:lvl2pPr>
            <a:lvl3pPr>
              <a:defRPr sz="1115"/>
            </a:lvl3pPr>
            <a:lvl4pPr>
              <a:defRPr sz="929"/>
            </a:lvl4pPr>
            <a:lvl5pPr>
              <a:defRPr sz="929"/>
            </a:lvl5pPr>
            <a:lvl6pPr>
              <a:defRPr sz="929"/>
            </a:lvl6pPr>
            <a:lvl7pPr>
              <a:defRPr sz="929"/>
            </a:lvl7pPr>
            <a:lvl8pPr>
              <a:defRPr sz="929"/>
            </a:lvl8pPr>
            <a:lvl9pPr>
              <a:defRPr sz="929"/>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92614" y="1987392"/>
            <a:ext cx="1370139" cy="3681888"/>
          </a:xfrm>
        </p:spPr>
        <p:txBody>
          <a:bodyPr/>
          <a:lstStyle>
            <a:lvl1pPr marL="0" indent="0">
              <a:buNone/>
              <a:defRPr sz="743"/>
            </a:lvl1pPr>
            <a:lvl2pPr marL="212415" indent="0">
              <a:buNone/>
              <a:defRPr sz="650"/>
            </a:lvl2pPr>
            <a:lvl3pPr marL="424830" indent="0">
              <a:buNone/>
              <a:defRPr sz="558"/>
            </a:lvl3pPr>
            <a:lvl4pPr marL="637245" indent="0">
              <a:buNone/>
              <a:defRPr sz="465"/>
            </a:lvl4pPr>
            <a:lvl5pPr marL="849660" indent="0">
              <a:buNone/>
              <a:defRPr sz="465"/>
            </a:lvl5pPr>
            <a:lvl6pPr marL="1062076" indent="0">
              <a:buNone/>
              <a:defRPr sz="465"/>
            </a:lvl6pPr>
            <a:lvl7pPr marL="1274491" indent="0">
              <a:buNone/>
              <a:defRPr sz="465"/>
            </a:lvl7pPr>
            <a:lvl8pPr marL="1486906" indent="0">
              <a:buNone/>
              <a:defRPr sz="465"/>
            </a:lvl8pPr>
            <a:lvl9pPr marL="1699321" indent="0">
              <a:buNone/>
              <a:defRPr sz="465"/>
            </a:lvl9pPr>
          </a:lstStyle>
          <a:p>
            <a:pPr lvl="0"/>
            <a:r>
              <a:rPr lang="de-DE"/>
              <a:t>Mastertextformat bearbeiten</a:t>
            </a:r>
          </a:p>
        </p:txBody>
      </p:sp>
      <p:sp>
        <p:nvSpPr>
          <p:cNvPr id="5" name="Date Placeholder 4"/>
          <p:cNvSpPr>
            <a:spLocks noGrp="1"/>
          </p:cNvSpPr>
          <p:nvPr>
            <p:ph type="dt" sz="half" idx="10"/>
          </p:nvPr>
        </p:nvSpPr>
        <p:spPr/>
        <p:txBody>
          <a:bodyPr/>
          <a:lstStyle/>
          <a:p>
            <a:fld id="{4408B8C3-2C57-4849-B30E-E73A2B831E99}" type="datetimeFigureOut">
              <a:rPr lang="de-DE" smtClean="0"/>
              <a:t>13.11.2021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2085167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92614" y="441642"/>
            <a:ext cx="1370139" cy="1545749"/>
          </a:xfrm>
        </p:spPr>
        <p:txBody>
          <a:bodyPr anchor="b"/>
          <a:lstStyle>
            <a:lvl1pPr>
              <a:defRPr sz="1487"/>
            </a:lvl1pPr>
          </a:lstStyle>
          <a:p>
            <a:r>
              <a:rPr lang="de-DE"/>
              <a:t>Mastertitelformat bearbeiten</a:t>
            </a:r>
            <a:endParaRPr lang="en-US" dirty="0"/>
          </a:p>
        </p:txBody>
      </p:sp>
      <p:sp>
        <p:nvSpPr>
          <p:cNvPr id="3" name="Picture Placeholder 2"/>
          <p:cNvSpPr>
            <a:spLocks noGrp="1" noChangeAspect="1"/>
          </p:cNvSpPr>
          <p:nvPr>
            <p:ph type="pic" idx="1"/>
          </p:nvPr>
        </p:nvSpPr>
        <p:spPr>
          <a:xfrm>
            <a:off x="1806017" y="953827"/>
            <a:ext cx="2150626" cy="4707787"/>
          </a:xfrm>
        </p:spPr>
        <p:txBody>
          <a:bodyPr anchor="t"/>
          <a:lstStyle>
            <a:lvl1pPr marL="0" indent="0">
              <a:buNone/>
              <a:defRPr sz="1487"/>
            </a:lvl1pPr>
            <a:lvl2pPr marL="212415" indent="0">
              <a:buNone/>
              <a:defRPr sz="1301"/>
            </a:lvl2pPr>
            <a:lvl3pPr marL="424830" indent="0">
              <a:buNone/>
              <a:defRPr sz="1115"/>
            </a:lvl3pPr>
            <a:lvl4pPr marL="637245" indent="0">
              <a:buNone/>
              <a:defRPr sz="929"/>
            </a:lvl4pPr>
            <a:lvl5pPr marL="849660" indent="0">
              <a:buNone/>
              <a:defRPr sz="929"/>
            </a:lvl5pPr>
            <a:lvl6pPr marL="1062076" indent="0">
              <a:buNone/>
              <a:defRPr sz="929"/>
            </a:lvl6pPr>
            <a:lvl7pPr marL="1274491" indent="0">
              <a:buNone/>
              <a:defRPr sz="929"/>
            </a:lvl7pPr>
            <a:lvl8pPr marL="1486906" indent="0">
              <a:buNone/>
              <a:defRPr sz="929"/>
            </a:lvl8pPr>
            <a:lvl9pPr marL="1699321" indent="0">
              <a:buNone/>
              <a:defRPr sz="929"/>
            </a:lvl9pPr>
          </a:lstStyle>
          <a:p>
            <a:r>
              <a:rPr lang="de-DE"/>
              <a:t>Bild durch Klicken auf Symbol hinzufügen</a:t>
            </a:r>
            <a:endParaRPr lang="en-US" dirty="0"/>
          </a:p>
        </p:txBody>
      </p:sp>
      <p:sp>
        <p:nvSpPr>
          <p:cNvPr id="4" name="Text Placeholder 3"/>
          <p:cNvSpPr>
            <a:spLocks noGrp="1"/>
          </p:cNvSpPr>
          <p:nvPr>
            <p:ph type="body" sz="half" idx="2"/>
          </p:nvPr>
        </p:nvSpPr>
        <p:spPr>
          <a:xfrm>
            <a:off x="292614" y="1987392"/>
            <a:ext cx="1370139" cy="3681888"/>
          </a:xfrm>
        </p:spPr>
        <p:txBody>
          <a:bodyPr/>
          <a:lstStyle>
            <a:lvl1pPr marL="0" indent="0">
              <a:buNone/>
              <a:defRPr sz="743"/>
            </a:lvl1pPr>
            <a:lvl2pPr marL="212415" indent="0">
              <a:buNone/>
              <a:defRPr sz="650"/>
            </a:lvl2pPr>
            <a:lvl3pPr marL="424830" indent="0">
              <a:buNone/>
              <a:defRPr sz="558"/>
            </a:lvl3pPr>
            <a:lvl4pPr marL="637245" indent="0">
              <a:buNone/>
              <a:defRPr sz="465"/>
            </a:lvl4pPr>
            <a:lvl5pPr marL="849660" indent="0">
              <a:buNone/>
              <a:defRPr sz="465"/>
            </a:lvl5pPr>
            <a:lvl6pPr marL="1062076" indent="0">
              <a:buNone/>
              <a:defRPr sz="465"/>
            </a:lvl6pPr>
            <a:lvl7pPr marL="1274491" indent="0">
              <a:buNone/>
              <a:defRPr sz="465"/>
            </a:lvl7pPr>
            <a:lvl8pPr marL="1486906" indent="0">
              <a:buNone/>
              <a:defRPr sz="465"/>
            </a:lvl8pPr>
            <a:lvl9pPr marL="1699321" indent="0">
              <a:buNone/>
              <a:defRPr sz="465"/>
            </a:lvl9pPr>
          </a:lstStyle>
          <a:p>
            <a:pPr lvl="0"/>
            <a:r>
              <a:rPr lang="de-DE"/>
              <a:t>Mastertextformat bearbeiten</a:t>
            </a:r>
          </a:p>
        </p:txBody>
      </p:sp>
      <p:sp>
        <p:nvSpPr>
          <p:cNvPr id="5" name="Date Placeholder 4"/>
          <p:cNvSpPr>
            <a:spLocks noGrp="1"/>
          </p:cNvSpPr>
          <p:nvPr>
            <p:ph type="dt" sz="half" idx="10"/>
          </p:nvPr>
        </p:nvSpPr>
        <p:spPr/>
        <p:txBody>
          <a:bodyPr/>
          <a:lstStyle/>
          <a:p>
            <a:fld id="{4408B8C3-2C57-4849-B30E-E73A2B831E99}" type="datetimeFigureOut">
              <a:rPr lang="de-DE" smtClean="0"/>
              <a:t>13.11.2021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AD68281-9253-4AF0-8B7C-B083745EE116}" type="slidenum">
              <a:rPr lang="de-DE" smtClean="0"/>
              <a:t>‹Nr.›</a:t>
            </a:fld>
            <a:endParaRPr lang="de-DE"/>
          </a:p>
        </p:txBody>
      </p:sp>
    </p:spTree>
    <p:extLst>
      <p:ext uri="{BB962C8B-B14F-4D97-AF65-F5344CB8AC3E}">
        <p14:creationId xmlns:p14="http://schemas.microsoft.com/office/powerpoint/2010/main" val="301778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2061" y="352702"/>
            <a:ext cx="3664029" cy="1280457"/>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92061" y="1763503"/>
            <a:ext cx="3664029" cy="4203272"/>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92060" y="6140059"/>
            <a:ext cx="955834" cy="352701"/>
          </a:xfrm>
          <a:prstGeom prst="rect">
            <a:avLst/>
          </a:prstGeom>
        </p:spPr>
        <p:txBody>
          <a:bodyPr vert="horz" lIns="91440" tIns="45720" rIns="91440" bIns="45720" rtlCol="0" anchor="ctr"/>
          <a:lstStyle>
            <a:lvl1pPr algn="l">
              <a:defRPr sz="558">
                <a:solidFill>
                  <a:schemeClr val="tx1">
                    <a:tint val="75000"/>
                  </a:schemeClr>
                </a:solidFill>
              </a:defRPr>
            </a:lvl1pPr>
          </a:lstStyle>
          <a:p>
            <a:fld id="{4408B8C3-2C57-4849-B30E-E73A2B831E99}" type="datetimeFigureOut">
              <a:rPr lang="de-DE" smtClean="0"/>
              <a:t>13.11.2021</a:t>
            </a:fld>
            <a:endParaRPr lang="de-DE"/>
          </a:p>
        </p:txBody>
      </p:sp>
      <p:sp>
        <p:nvSpPr>
          <p:cNvPr id="5" name="Footer Placeholder 4"/>
          <p:cNvSpPr>
            <a:spLocks noGrp="1"/>
          </p:cNvSpPr>
          <p:nvPr>
            <p:ph type="ftr" sz="quarter" idx="3"/>
          </p:nvPr>
        </p:nvSpPr>
        <p:spPr>
          <a:xfrm>
            <a:off x="1407200" y="6140059"/>
            <a:ext cx="1433751" cy="352701"/>
          </a:xfrm>
          <a:prstGeom prst="rect">
            <a:avLst/>
          </a:prstGeom>
        </p:spPr>
        <p:txBody>
          <a:bodyPr vert="horz" lIns="91440" tIns="45720" rIns="91440" bIns="45720" rtlCol="0" anchor="ctr"/>
          <a:lstStyle>
            <a:lvl1pPr algn="ctr">
              <a:defRPr sz="558">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3000256" y="6140059"/>
            <a:ext cx="955834" cy="352701"/>
          </a:xfrm>
          <a:prstGeom prst="rect">
            <a:avLst/>
          </a:prstGeom>
        </p:spPr>
        <p:txBody>
          <a:bodyPr vert="horz" lIns="91440" tIns="45720" rIns="91440" bIns="45720" rtlCol="0" anchor="ctr"/>
          <a:lstStyle>
            <a:lvl1pPr algn="r">
              <a:defRPr sz="558">
                <a:solidFill>
                  <a:schemeClr val="tx1">
                    <a:tint val="75000"/>
                  </a:schemeClr>
                </a:solidFill>
              </a:defRPr>
            </a:lvl1pPr>
          </a:lstStyle>
          <a:p>
            <a:fld id="{9AD68281-9253-4AF0-8B7C-B083745EE116}" type="slidenum">
              <a:rPr lang="de-DE" smtClean="0"/>
              <a:t>‹Nr.›</a:t>
            </a:fld>
            <a:endParaRPr lang="de-DE"/>
          </a:p>
        </p:txBody>
      </p:sp>
    </p:spTree>
    <p:extLst>
      <p:ext uri="{BB962C8B-B14F-4D97-AF65-F5344CB8AC3E}">
        <p14:creationId xmlns:p14="http://schemas.microsoft.com/office/powerpoint/2010/main" val="3508281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24830" rtl="0" eaLnBrk="1" latinLnBrk="0" hangingPunct="1">
        <a:lnSpc>
          <a:spcPct val="90000"/>
        </a:lnSpc>
        <a:spcBef>
          <a:spcPct val="0"/>
        </a:spcBef>
        <a:buNone/>
        <a:defRPr sz="2044" kern="1200">
          <a:solidFill>
            <a:schemeClr val="tx1"/>
          </a:solidFill>
          <a:latin typeface="+mj-lt"/>
          <a:ea typeface="+mj-ea"/>
          <a:cs typeface="+mj-cs"/>
        </a:defRPr>
      </a:lvl1pPr>
    </p:titleStyle>
    <p:bodyStyle>
      <a:lvl1pPr marL="106208" indent="-106208" algn="l" defTabSz="424830" rtl="0" eaLnBrk="1" latinLnBrk="0" hangingPunct="1">
        <a:lnSpc>
          <a:spcPct val="90000"/>
        </a:lnSpc>
        <a:spcBef>
          <a:spcPts val="465"/>
        </a:spcBef>
        <a:buFont typeface="Arial" panose="020B0604020202020204" pitchFamily="34" charset="0"/>
        <a:buChar char="•"/>
        <a:defRPr sz="1301" kern="1200">
          <a:solidFill>
            <a:schemeClr val="tx1"/>
          </a:solidFill>
          <a:latin typeface="+mn-lt"/>
          <a:ea typeface="+mn-ea"/>
          <a:cs typeface="+mn-cs"/>
        </a:defRPr>
      </a:lvl1pPr>
      <a:lvl2pPr marL="318623" indent="-106208" algn="l" defTabSz="424830" rtl="0" eaLnBrk="1" latinLnBrk="0" hangingPunct="1">
        <a:lnSpc>
          <a:spcPct val="90000"/>
        </a:lnSpc>
        <a:spcBef>
          <a:spcPts val="232"/>
        </a:spcBef>
        <a:buFont typeface="Arial" panose="020B0604020202020204" pitchFamily="34" charset="0"/>
        <a:buChar char="•"/>
        <a:defRPr sz="1115" kern="1200">
          <a:solidFill>
            <a:schemeClr val="tx1"/>
          </a:solidFill>
          <a:latin typeface="+mn-lt"/>
          <a:ea typeface="+mn-ea"/>
          <a:cs typeface="+mn-cs"/>
        </a:defRPr>
      </a:lvl2pPr>
      <a:lvl3pPr marL="531038" indent="-106208" algn="l" defTabSz="424830" rtl="0" eaLnBrk="1" latinLnBrk="0" hangingPunct="1">
        <a:lnSpc>
          <a:spcPct val="90000"/>
        </a:lnSpc>
        <a:spcBef>
          <a:spcPts val="232"/>
        </a:spcBef>
        <a:buFont typeface="Arial" panose="020B0604020202020204" pitchFamily="34" charset="0"/>
        <a:buChar char="•"/>
        <a:defRPr sz="929" kern="1200">
          <a:solidFill>
            <a:schemeClr val="tx1"/>
          </a:solidFill>
          <a:latin typeface="+mn-lt"/>
          <a:ea typeface="+mn-ea"/>
          <a:cs typeface="+mn-cs"/>
        </a:defRPr>
      </a:lvl3pPr>
      <a:lvl4pPr marL="743453" indent="-106208" algn="l" defTabSz="424830" rtl="0" eaLnBrk="1" latinLnBrk="0" hangingPunct="1">
        <a:lnSpc>
          <a:spcPct val="90000"/>
        </a:lnSpc>
        <a:spcBef>
          <a:spcPts val="232"/>
        </a:spcBef>
        <a:buFont typeface="Arial" panose="020B0604020202020204" pitchFamily="34" charset="0"/>
        <a:buChar char="•"/>
        <a:defRPr sz="836" kern="1200">
          <a:solidFill>
            <a:schemeClr val="tx1"/>
          </a:solidFill>
          <a:latin typeface="+mn-lt"/>
          <a:ea typeface="+mn-ea"/>
          <a:cs typeface="+mn-cs"/>
        </a:defRPr>
      </a:lvl4pPr>
      <a:lvl5pPr marL="955868" indent="-106208" algn="l" defTabSz="424830" rtl="0" eaLnBrk="1" latinLnBrk="0" hangingPunct="1">
        <a:lnSpc>
          <a:spcPct val="90000"/>
        </a:lnSpc>
        <a:spcBef>
          <a:spcPts val="232"/>
        </a:spcBef>
        <a:buFont typeface="Arial" panose="020B0604020202020204" pitchFamily="34" charset="0"/>
        <a:buChar char="•"/>
        <a:defRPr sz="836" kern="1200">
          <a:solidFill>
            <a:schemeClr val="tx1"/>
          </a:solidFill>
          <a:latin typeface="+mn-lt"/>
          <a:ea typeface="+mn-ea"/>
          <a:cs typeface="+mn-cs"/>
        </a:defRPr>
      </a:lvl5pPr>
      <a:lvl6pPr marL="1168283" indent="-106208" algn="l" defTabSz="424830" rtl="0" eaLnBrk="1" latinLnBrk="0" hangingPunct="1">
        <a:lnSpc>
          <a:spcPct val="90000"/>
        </a:lnSpc>
        <a:spcBef>
          <a:spcPts val="232"/>
        </a:spcBef>
        <a:buFont typeface="Arial" panose="020B0604020202020204" pitchFamily="34" charset="0"/>
        <a:buChar char="•"/>
        <a:defRPr sz="836" kern="1200">
          <a:solidFill>
            <a:schemeClr val="tx1"/>
          </a:solidFill>
          <a:latin typeface="+mn-lt"/>
          <a:ea typeface="+mn-ea"/>
          <a:cs typeface="+mn-cs"/>
        </a:defRPr>
      </a:lvl6pPr>
      <a:lvl7pPr marL="1380698" indent="-106208" algn="l" defTabSz="424830" rtl="0" eaLnBrk="1" latinLnBrk="0" hangingPunct="1">
        <a:lnSpc>
          <a:spcPct val="90000"/>
        </a:lnSpc>
        <a:spcBef>
          <a:spcPts val="232"/>
        </a:spcBef>
        <a:buFont typeface="Arial" panose="020B0604020202020204" pitchFamily="34" charset="0"/>
        <a:buChar char="•"/>
        <a:defRPr sz="836" kern="1200">
          <a:solidFill>
            <a:schemeClr val="tx1"/>
          </a:solidFill>
          <a:latin typeface="+mn-lt"/>
          <a:ea typeface="+mn-ea"/>
          <a:cs typeface="+mn-cs"/>
        </a:defRPr>
      </a:lvl7pPr>
      <a:lvl8pPr marL="1593113" indent="-106208" algn="l" defTabSz="424830" rtl="0" eaLnBrk="1" latinLnBrk="0" hangingPunct="1">
        <a:lnSpc>
          <a:spcPct val="90000"/>
        </a:lnSpc>
        <a:spcBef>
          <a:spcPts val="232"/>
        </a:spcBef>
        <a:buFont typeface="Arial" panose="020B0604020202020204" pitchFamily="34" charset="0"/>
        <a:buChar char="•"/>
        <a:defRPr sz="836" kern="1200">
          <a:solidFill>
            <a:schemeClr val="tx1"/>
          </a:solidFill>
          <a:latin typeface="+mn-lt"/>
          <a:ea typeface="+mn-ea"/>
          <a:cs typeface="+mn-cs"/>
        </a:defRPr>
      </a:lvl8pPr>
      <a:lvl9pPr marL="1805529" indent="-106208" algn="l" defTabSz="424830" rtl="0" eaLnBrk="1" latinLnBrk="0" hangingPunct="1">
        <a:lnSpc>
          <a:spcPct val="90000"/>
        </a:lnSpc>
        <a:spcBef>
          <a:spcPts val="232"/>
        </a:spcBef>
        <a:buFont typeface="Arial" panose="020B0604020202020204" pitchFamily="34" charset="0"/>
        <a:buChar char="•"/>
        <a:defRPr sz="836" kern="1200">
          <a:solidFill>
            <a:schemeClr val="tx1"/>
          </a:solidFill>
          <a:latin typeface="+mn-lt"/>
          <a:ea typeface="+mn-ea"/>
          <a:cs typeface="+mn-cs"/>
        </a:defRPr>
      </a:lvl9pPr>
    </p:bodyStyle>
    <p:otherStyle>
      <a:defPPr>
        <a:defRPr lang="en-US"/>
      </a:defPPr>
      <a:lvl1pPr marL="0" algn="l" defTabSz="424830" rtl="0" eaLnBrk="1" latinLnBrk="0" hangingPunct="1">
        <a:defRPr sz="836" kern="1200">
          <a:solidFill>
            <a:schemeClr val="tx1"/>
          </a:solidFill>
          <a:latin typeface="+mn-lt"/>
          <a:ea typeface="+mn-ea"/>
          <a:cs typeface="+mn-cs"/>
        </a:defRPr>
      </a:lvl1pPr>
      <a:lvl2pPr marL="212415" algn="l" defTabSz="424830" rtl="0" eaLnBrk="1" latinLnBrk="0" hangingPunct="1">
        <a:defRPr sz="836" kern="1200">
          <a:solidFill>
            <a:schemeClr val="tx1"/>
          </a:solidFill>
          <a:latin typeface="+mn-lt"/>
          <a:ea typeface="+mn-ea"/>
          <a:cs typeface="+mn-cs"/>
        </a:defRPr>
      </a:lvl2pPr>
      <a:lvl3pPr marL="424830" algn="l" defTabSz="424830" rtl="0" eaLnBrk="1" latinLnBrk="0" hangingPunct="1">
        <a:defRPr sz="836" kern="1200">
          <a:solidFill>
            <a:schemeClr val="tx1"/>
          </a:solidFill>
          <a:latin typeface="+mn-lt"/>
          <a:ea typeface="+mn-ea"/>
          <a:cs typeface="+mn-cs"/>
        </a:defRPr>
      </a:lvl3pPr>
      <a:lvl4pPr marL="637245" algn="l" defTabSz="424830" rtl="0" eaLnBrk="1" latinLnBrk="0" hangingPunct="1">
        <a:defRPr sz="836" kern="1200">
          <a:solidFill>
            <a:schemeClr val="tx1"/>
          </a:solidFill>
          <a:latin typeface="+mn-lt"/>
          <a:ea typeface="+mn-ea"/>
          <a:cs typeface="+mn-cs"/>
        </a:defRPr>
      </a:lvl4pPr>
      <a:lvl5pPr marL="849660" algn="l" defTabSz="424830" rtl="0" eaLnBrk="1" latinLnBrk="0" hangingPunct="1">
        <a:defRPr sz="836" kern="1200">
          <a:solidFill>
            <a:schemeClr val="tx1"/>
          </a:solidFill>
          <a:latin typeface="+mn-lt"/>
          <a:ea typeface="+mn-ea"/>
          <a:cs typeface="+mn-cs"/>
        </a:defRPr>
      </a:lvl5pPr>
      <a:lvl6pPr marL="1062076" algn="l" defTabSz="424830" rtl="0" eaLnBrk="1" latinLnBrk="0" hangingPunct="1">
        <a:defRPr sz="836" kern="1200">
          <a:solidFill>
            <a:schemeClr val="tx1"/>
          </a:solidFill>
          <a:latin typeface="+mn-lt"/>
          <a:ea typeface="+mn-ea"/>
          <a:cs typeface="+mn-cs"/>
        </a:defRPr>
      </a:lvl6pPr>
      <a:lvl7pPr marL="1274491" algn="l" defTabSz="424830" rtl="0" eaLnBrk="1" latinLnBrk="0" hangingPunct="1">
        <a:defRPr sz="836" kern="1200">
          <a:solidFill>
            <a:schemeClr val="tx1"/>
          </a:solidFill>
          <a:latin typeface="+mn-lt"/>
          <a:ea typeface="+mn-ea"/>
          <a:cs typeface="+mn-cs"/>
        </a:defRPr>
      </a:lvl7pPr>
      <a:lvl8pPr marL="1486906" algn="l" defTabSz="424830" rtl="0" eaLnBrk="1" latinLnBrk="0" hangingPunct="1">
        <a:defRPr sz="836" kern="1200">
          <a:solidFill>
            <a:schemeClr val="tx1"/>
          </a:solidFill>
          <a:latin typeface="+mn-lt"/>
          <a:ea typeface="+mn-ea"/>
          <a:cs typeface="+mn-cs"/>
        </a:defRPr>
      </a:lvl8pPr>
      <a:lvl9pPr marL="1699321" algn="l" defTabSz="424830" rtl="0" eaLnBrk="1" latinLnBrk="0" hangingPunct="1">
        <a:defRPr sz="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hyperlink" Target="https://creativecommons.org/licenses/by/2.5/" TargetMode="External"/><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hyperlink" Target="https://commons.wikimedia.org/wiki/Main_Page" TargetMode="External"/><Relationship Id="rId2" Type="http://schemas.openxmlformats.org/officeDocument/2006/relationships/hyperlink" Target="https://de.wikipedia.org/wiki/Datei:Charlemagne_Louvre_OA8260_n1.jpg" TargetMode="External"/><Relationship Id="rId16" Type="http://schemas.openxmlformats.org/officeDocument/2006/relationships/hyperlink" Target="https://commons.wikimedia.org/wiki/File:Charlemagne_Louvre_OA8260_n1.jp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25.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de.wikipedia.org/wiki/Rainald_von_Dassel#/media/Datei:RainaldvonDassel.jpg" TargetMode="External"/><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26.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de.wikipedia.org/wiki/Balduin_von_Luxemburg#/media/Datei:Ausschnitt_Codex_Balduini_Trevi.jpg" TargetMode="External"/><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27.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de.wikipedia.org/wiki/Datei:P&#228;pstin-Johanna-Schedelsche-Weltchronik.jpg" TargetMode="External"/><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28.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hyperlink" Target="https://de.wikipedia.org/wiki/Otto_I._(HRR)#/media/Datei:Otto_I_Manuscriptum_Mediolanense_c_1200.jpg" TargetMode="External"/><Relationship Id="rId16" Type="http://schemas.openxmlformats.org/officeDocument/2006/relationships/hyperlink" Target="https://commons.wikimedia.org/wiki/File:Albert_IV,_Duke_of_Bavaria,_portrait_by_Barthel_Beham.jp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30.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31.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hyperlink" Target="https://de.wikipedia.org/wiki/Otto_I._(HRR)#/media/Datei:Otto_I_Manuscriptum_Mediolanense_c_1200.jpg" TargetMode="External"/><Relationship Id="rId16" Type="http://schemas.openxmlformats.org/officeDocument/2006/relationships/hyperlink" Target="https://de.wikipedia.org/wiki/Azzo_Visconti#/media/Datei:Azzone_Visconti.pn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30.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32.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hyperlink" Target="https://de.wikipedia.org/wiki/Otto_I._(HRR)#/media/Datei:Otto_I_Manuscriptum_Mediolanense_c_1200.jpg" TargetMode="External"/><Relationship Id="rId16" Type="http://schemas.openxmlformats.org/officeDocument/2006/relationships/hyperlink" Target="https://de.wikipedia.org/wiki/Barnim_I.#/media/Datei:BarnimI.Pommern.JP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30.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33.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hyperlink" Target="https://de.wikipedia.org/wiki/Otto_I._(HRR)#/media/Datei:Otto_I_Manuscriptum_Mediolanense_c_1200.jpg" TargetMode="External"/><Relationship Id="rId16" Type="http://schemas.openxmlformats.org/officeDocument/2006/relationships/hyperlink" Target="https://de.wikipedia.org/wiki/Grafschaft_Ziegenhain#/media/Datei:COA_family_de_Ziegenhain.sv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30.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de.wikipedia.org/wiki/Panzerreiter#/media/Datei:22r_Leiden_I_Maccabees.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34.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6.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de.wikipedia.org/wiki/Kreuzzug#/media/Datei:1099jerusalem.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37.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6.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de.wikipedia.org/wiki/Parzival#/media/Datei:Wolfram_Parzival_Prolog_cpg339.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38.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6.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5.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hyperlink" Target="https://de.wikipedia.org/wiki/Datei:Reichsschwert_ludwig_das_kind.jpg" TargetMode="External"/><Relationship Id="rId16" Type="http://schemas.openxmlformats.org/officeDocument/2006/relationships/hyperlink" Target="https://commons.wikimedia.org/wiki/File:Reichsschwert_ludwig_das_kind.jp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de.wikipedia.org/wiki/Ulrich_von_Jungingen#/media/Datei:Ulrich_von_Jungingen1.PN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39.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6.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de.wikipedia.org/wiki/Grundherrschaft#/media/Datei:109B&#228;uerliche_Abgaben.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40.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2.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upload.wikimedia.org/wikipedia/commons/6/64/RochesterBestiaryFolio037vOxen.jpg?uselang=de"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43.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2.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commons.wikimedia.org/wiki/File:Der_Schuhmacher_from_Jost_Amman%27s_St&#228;nde_und_Handwerker_Wellcome_L0069531.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44.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2.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de.m.wikipedia.org/wiki/Datei:Nuremberg_chronicles_-_Nuremberga.png" TargetMode="External"/><Relationship Id="rId1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49.svg"/><Relationship Id="rId2" Type="http://schemas.openxmlformats.org/officeDocument/2006/relationships/image" Target="../media/image45.png"/><Relationship Id="rId16" Type="http://schemas.openxmlformats.org/officeDocument/2006/relationships/image" Target="../media/image48.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7.svg"/><Relationship Id="rId10" Type="http://schemas.openxmlformats.org/officeDocument/2006/relationships/image" Target="../media/image9.svg"/><Relationship Id="rId19" Type="http://schemas.openxmlformats.org/officeDocument/2006/relationships/image" Target="../media/image51.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commons.wikimedia.org/wiki/File:Wolfram_von_Eschenbach_monument_(2).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52.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de.wikipedia.org/wiki/Chr&#233;tien_de_Troyes#/media/Datei:Chr&#233;tien_de_Troyes.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55.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commons.wikimedia.org/wiki/File:Giotto.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56.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de.wikipedia.org/wiki/Walther_von_der_Vogelweide#/media/Datei:Codex_Manesse_Walther_von_der_Vogelweide.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57.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5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de.wikipedia.org/wiki/Hildegard_von_Bingen#/media/Datei:Hildegard_von_Bingen.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6.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hyperlink" Target="https://de.wikipedia.org/wiki/Otto_I._(HRR)#/media/Datei:Otto_I_Manuscriptum_Mediolanense_c_1200.jpg" TargetMode="External"/><Relationship Id="rId16" Type="http://schemas.openxmlformats.org/officeDocument/2006/relationships/hyperlink" Target="https://commons.wikimedia.org/wiki/File:Otto_I_Manuscriptum_Mediolanense_c_1200.jp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commons.wikimedia.org/wiki/File:A_history_of_all_nations_from_the_earliest_times;_being_a_universal_historical_library_(1905)_(14591174008).jpg?uselang=de"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commons.wikimedia.org/wiki/Eleanor_of_Aquitaine?uselang=de#/media/File:Wedding_Ela_louis.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upload.wikimedia.org/wikipedia/commons/d/df/Of_Six_Mediaeval_Women_face001.jpg"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7.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commons.wikimedia.org/wiki/File:Friedrich-barbarossa-und-soehne-welfenchronik_1-1000x1540.jpg" TargetMode="External"/><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8.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hyperlink" Target="https://de.wikipedia.org/wiki/Datei:Gregor_VII..jp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hyperlink" Target="https://de.wikipedia.org/wiki/Datei:Innozenz3.jp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20.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hyperlink" Target="https://de.wikipedia.org/wiki/Bonifatius_VIII.#/media/Datei:Bonifacius_VIII_-_Fresco_in_Lateran.jp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hyperlink" Target="https://commons.wikimedia.org/wiki/File:Bonifatius_VIII_Grabstatue.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2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hyperlink" Target="https://de.wikipedia.org/wiki/Datei:P%C3%A4pstin-Johanna-Schedelsche-Weltchronik.jpg"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hyperlink" Target="https://de.wikipedia.org/wiki/Datei:P&#228;pstin-Johanna-Schedelsche-Weltchronik.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22.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hyperlink" Target="https://de.wikipedia.org/wiki/Konrad_I._von_Wittelsbach#/media/Datei:Konrad_I.,_Erzbischof_von_Mainz.jpg" TargetMode="External"/><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52" b="38716"/>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descr="Waage der Justitia mit einfarbiger Füllung">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2091365"/>
            <a:ext cx="3600000" cy="937425"/>
          </a:xfrm>
          <a:prstGeom prst="roundRect">
            <a:avLst/>
          </a:prstGeom>
          <a:solidFill>
            <a:schemeClr val="bg1">
              <a:alpha val="5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Karl der Große</a:t>
            </a:r>
          </a:p>
          <a:p>
            <a:r>
              <a:rPr lang="de-DE" sz="1050" dirty="0">
                <a:solidFill>
                  <a:schemeClr val="dk1"/>
                </a:solidFill>
                <a:latin typeface="123Marker" panose="02000603000000000000" pitchFamily="2" charset="0"/>
                <a:ea typeface="123Marker" panose="02000603000000000000" pitchFamily="2" charset="0"/>
              </a:rPr>
              <a:t>war von 768-814 König des Fränkischen Reichs. Als erster westeuropäischer Kaiser erlangte er im Jahr 800 die Kaiserwürde. </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67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pic>
        <p:nvPicPr>
          <p:cNvPr id="41" name="Grafik 40" descr="Kron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8932" y="196389"/>
            <a:ext cx="914400" cy="914400"/>
          </a:xfrm>
          <a:prstGeom prst="rect">
            <a:avLst/>
          </a:prstGeom>
        </p:spPr>
      </p:pic>
      <p:sp>
        <p:nvSpPr>
          <p:cNvPr id="2" name="Textfeld 1">
            <a:extLst>
              <a:ext uri="{FF2B5EF4-FFF2-40B4-BE49-F238E27FC236}">
                <a16:creationId xmlns:a16="http://schemas.microsoft.com/office/drawing/2014/main" id="{C1B05D26-16AE-4BE4-A72A-E682B435985A}"/>
              </a:ext>
            </a:extLst>
          </p:cNvPr>
          <p:cNvSpPr txBox="1"/>
          <p:nvPr/>
        </p:nvSpPr>
        <p:spPr>
          <a:xfrm rot="16200000">
            <a:off x="2308939" y="4689587"/>
            <a:ext cx="3648756"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 Marie-Lan Nguyen / </a:t>
            </a:r>
            <a:r>
              <a:rPr lang="en-US" sz="900" b="0" i="0" u="none" strike="noStrike" dirty="0">
                <a:effectLst/>
                <a:latin typeface="Arial" panose="020B0604020202020204" pitchFamily="34" charset="0"/>
                <a:cs typeface="Arial" panose="020B0604020202020204" pitchFamily="34" charset="0"/>
                <a:hlinkClick r:id="rId17" tooltip="Main Page">
                  <a:extLst>
                    <a:ext uri="{A12FA001-AC4F-418D-AE19-62706E023703}">
                      <ahyp:hlinkClr xmlns:ahyp="http://schemas.microsoft.com/office/drawing/2018/hyperlinkcolor" val="tx"/>
                    </a:ext>
                  </a:extLst>
                </a:hlinkClick>
              </a:rPr>
              <a:t>Wikimedia Commons</a:t>
            </a:r>
            <a:r>
              <a:rPr lang="en-US" sz="900" b="0" i="0" dirty="0">
                <a:effectLst/>
                <a:latin typeface="Arial" panose="020B0604020202020204" pitchFamily="34" charset="0"/>
                <a:cs typeface="Arial" panose="020B0604020202020204" pitchFamily="34" charset="0"/>
              </a:rPr>
              <a:t> / </a:t>
            </a:r>
            <a:r>
              <a:rPr lang="en-US" sz="900" b="0" i="0" u="none" strike="noStrike" dirty="0">
                <a:effectLst/>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CC-BY 2.5</a:t>
            </a:r>
            <a:endParaRPr lang="de-DE" sz="900" dirty="0">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F321742F-175F-40CE-9211-87A00DFE81B0}"/>
              </a:ext>
            </a:extLst>
          </p:cNvPr>
          <p:cNvPicPr>
            <a:picLocks noChangeAspect="1"/>
          </p:cNvPicPr>
          <p:nvPr/>
        </p:nvPicPr>
        <p:blipFill>
          <a:blip r:embed="rId19"/>
          <a:stretch>
            <a:fillRect/>
          </a:stretch>
        </p:blipFill>
        <p:spPr>
          <a:xfrm>
            <a:off x="0" y="6433492"/>
            <a:ext cx="523492" cy="216225"/>
          </a:xfrm>
          <a:prstGeom prst="rect">
            <a:avLst/>
          </a:prstGeom>
        </p:spPr>
      </p:pic>
    </p:spTree>
    <p:extLst>
      <p:ext uri="{BB962C8B-B14F-4D97-AF65-F5344CB8AC3E}">
        <p14:creationId xmlns:p14="http://schemas.microsoft.com/office/powerpoint/2010/main" val="42599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68" b="57710"/>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71491" y="1843835"/>
            <a:ext cx="3730645" cy="1245806"/>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Rainald von Dassel</a:t>
            </a:r>
          </a:p>
          <a:p>
            <a:r>
              <a:rPr lang="de-DE" sz="1050" dirty="0">
                <a:solidFill>
                  <a:schemeClr val="dk1"/>
                </a:solidFill>
                <a:latin typeface="123Marker" panose="02000603000000000000" pitchFamily="2" charset="0"/>
                <a:ea typeface="123Marker" panose="02000603000000000000" pitchFamily="2" charset="0"/>
              </a:rPr>
              <a:t>war im 12. Jahrhundert Erzbischof von Köln und Erzkanzler für Italien. Als engster Berater von Kaiser Friedrich I. nahm er maßgeblich Einfluss auf dessen Politik. Außerdem sorgte er dafür, dass die Gebeine der Heiligen Drei Könige nach Köln gebracht wurden.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50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grpSp>
        <p:nvGrpSpPr>
          <p:cNvPr id="5" name="Gruppieren 4">
            <a:extLst>
              <a:ext uri="{FF2B5EF4-FFF2-40B4-BE49-F238E27FC236}">
                <a16:creationId xmlns:a16="http://schemas.microsoft.com/office/drawing/2014/main" id="{E040144D-C36F-48BB-BE9D-D12DF0625B62}"/>
              </a:ext>
            </a:extLst>
          </p:cNvPr>
          <p:cNvGrpSpPr/>
          <p:nvPr/>
        </p:nvGrpSpPr>
        <p:grpSpPr>
          <a:xfrm>
            <a:off x="3120852" y="196390"/>
            <a:ext cx="914400" cy="914400"/>
            <a:chOff x="3120852" y="196390"/>
            <a:chExt cx="914400" cy="914400"/>
          </a:xfrm>
        </p:grpSpPr>
        <p:pic>
          <p:nvPicPr>
            <p:cNvPr id="41" name="Grafik 40" descr="Zuckerstang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793346" flipH="1">
              <a:off x="3120852" y="196390"/>
              <a:ext cx="914400" cy="914400"/>
            </a:xfrm>
            <a:prstGeom prst="rect">
              <a:avLst/>
            </a:prstGeom>
          </p:spPr>
        </p:pic>
        <p:grpSp>
          <p:nvGrpSpPr>
            <p:cNvPr id="4" name="Gruppieren 3">
              <a:extLst>
                <a:ext uri="{FF2B5EF4-FFF2-40B4-BE49-F238E27FC236}">
                  <a16:creationId xmlns:a16="http://schemas.microsoft.com/office/drawing/2014/main" id="{6CD22508-FDD7-4CCA-8E93-3622C73FD9F6}"/>
                </a:ext>
              </a:extLst>
            </p:cNvPr>
            <p:cNvGrpSpPr/>
            <p:nvPr/>
          </p:nvGrpSpPr>
          <p:grpSpPr>
            <a:xfrm>
              <a:off x="3398292" y="304801"/>
              <a:ext cx="307161" cy="714232"/>
              <a:chOff x="3398292" y="304801"/>
              <a:chExt cx="307161" cy="714232"/>
            </a:xfrm>
          </p:grpSpPr>
          <p:sp>
            <p:nvSpPr>
              <p:cNvPr id="2" name="Ellipse 1">
                <a:extLst>
                  <a:ext uri="{FF2B5EF4-FFF2-40B4-BE49-F238E27FC236}">
                    <a16:creationId xmlns:a16="http://schemas.microsoft.com/office/drawing/2014/main" id="{A83CB616-62A4-409A-85AF-8CD55524BA31}"/>
                  </a:ext>
                </a:extLst>
              </p:cNvPr>
              <p:cNvSpPr/>
              <p:nvPr/>
            </p:nvSpPr>
            <p:spPr>
              <a:xfrm>
                <a:off x="3398292" y="304801"/>
                <a:ext cx="113731" cy="2039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6A270306-D503-4779-A78D-930AFE1A6925}"/>
                  </a:ext>
                </a:extLst>
              </p:cNvPr>
              <p:cNvSpPr/>
              <p:nvPr/>
            </p:nvSpPr>
            <p:spPr>
              <a:xfrm>
                <a:off x="3576977" y="313899"/>
                <a:ext cx="113731" cy="2039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990D123F-D6DB-469A-BFC8-C9DF724C579E}"/>
                  </a:ext>
                </a:extLst>
              </p:cNvPr>
              <p:cNvSpPr/>
              <p:nvPr/>
            </p:nvSpPr>
            <p:spPr>
              <a:xfrm>
                <a:off x="3501912" y="343468"/>
                <a:ext cx="113731" cy="515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6CEA62E1-6F8A-4B59-AEB8-F792EEDD50C0}"/>
                  </a:ext>
                </a:extLst>
              </p:cNvPr>
              <p:cNvSpPr/>
              <p:nvPr/>
            </p:nvSpPr>
            <p:spPr>
              <a:xfrm>
                <a:off x="3576977" y="445827"/>
                <a:ext cx="128476" cy="5732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grpSp>
      <p:sp>
        <p:nvSpPr>
          <p:cNvPr id="29" name="Textfeld 28">
            <a:extLst>
              <a:ext uri="{FF2B5EF4-FFF2-40B4-BE49-F238E27FC236}">
                <a16:creationId xmlns:a16="http://schemas.microsoft.com/office/drawing/2014/main" id="{8DD81EBC-B310-4EFA-B2AD-25064D3E34C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B0E2B553-CD3B-4A20-8FBA-BA2E521BDC1B}"/>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811808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14" b="34588"/>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Balduin von Luxemburg</a:t>
            </a:r>
          </a:p>
          <a:p>
            <a:r>
              <a:rPr lang="de-DE" sz="1050" dirty="0">
                <a:solidFill>
                  <a:schemeClr val="dk1"/>
                </a:solidFill>
                <a:latin typeface="123Marker" panose="02000603000000000000" pitchFamily="2" charset="0"/>
                <a:ea typeface="123Marker" panose="02000603000000000000" pitchFamily="2" charset="0"/>
              </a:rPr>
              <a:t>war während seines Lebens Erzbischof/Administrator von Trier, Mainz und Worms und damit in der ersten Hälfte des 14. Jahrhunderts einer der einflussreichsten Reichsfürsten.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69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grpSp>
        <p:nvGrpSpPr>
          <p:cNvPr id="5" name="Gruppieren 4">
            <a:extLst>
              <a:ext uri="{FF2B5EF4-FFF2-40B4-BE49-F238E27FC236}">
                <a16:creationId xmlns:a16="http://schemas.microsoft.com/office/drawing/2014/main" id="{E040144D-C36F-48BB-BE9D-D12DF0625B62}"/>
              </a:ext>
            </a:extLst>
          </p:cNvPr>
          <p:cNvGrpSpPr/>
          <p:nvPr/>
        </p:nvGrpSpPr>
        <p:grpSpPr>
          <a:xfrm>
            <a:off x="3120852" y="196390"/>
            <a:ext cx="914400" cy="914400"/>
            <a:chOff x="3120852" y="196390"/>
            <a:chExt cx="914400" cy="914400"/>
          </a:xfrm>
        </p:grpSpPr>
        <p:pic>
          <p:nvPicPr>
            <p:cNvPr id="41" name="Grafik 40" descr="Zuckerstang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793346" flipH="1">
              <a:off x="3120852" y="196390"/>
              <a:ext cx="914400" cy="914400"/>
            </a:xfrm>
            <a:prstGeom prst="rect">
              <a:avLst/>
            </a:prstGeom>
          </p:spPr>
        </p:pic>
        <p:grpSp>
          <p:nvGrpSpPr>
            <p:cNvPr id="4" name="Gruppieren 3">
              <a:extLst>
                <a:ext uri="{FF2B5EF4-FFF2-40B4-BE49-F238E27FC236}">
                  <a16:creationId xmlns:a16="http://schemas.microsoft.com/office/drawing/2014/main" id="{6CD22508-FDD7-4CCA-8E93-3622C73FD9F6}"/>
                </a:ext>
              </a:extLst>
            </p:cNvPr>
            <p:cNvGrpSpPr/>
            <p:nvPr/>
          </p:nvGrpSpPr>
          <p:grpSpPr>
            <a:xfrm>
              <a:off x="3398292" y="304801"/>
              <a:ext cx="307161" cy="714232"/>
              <a:chOff x="3398292" y="304801"/>
              <a:chExt cx="307161" cy="714232"/>
            </a:xfrm>
          </p:grpSpPr>
          <p:sp>
            <p:nvSpPr>
              <p:cNvPr id="2" name="Ellipse 1">
                <a:extLst>
                  <a:ext uri="{FF2B5EF4-FFF2-40B4-BE49-F238E27FC236}">
                    <a16:creationId xmlns:a16="http://schemas.microsoft.com/office/drawing/2014/main" id="{A83CB616-62A4-409A-85AF-8CD55524BA31}"/>
                  </a:ext>
                </a:extLst>
              </p:cNvPr>
              <p:cNvSpPr/>
              <p:nvPr/>
            </p:nvSpPr>
            <p:spPr>
              <a:xfrm>
                <a:off x="3398292" y="304801"/>
                <a:ext cx="113731" cy="2039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6A270306-D503-4779-A78D-930AFE1A6925}"/>
                  </a:ext>
                </a:extLst>
              </p:cNvPr>
              <p:cNvSpPr/>
              <p:nvPr/>
            </p:nvSpPr>
            <p:spPr>
              <a:xfrm>
                <a:off x="3576977" y="313899"/>
                <a:ext cx="113731" cy="2039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990D123F-D6DB-469A-BFC8-C9DF724C579E}"/>
                  </a:ext>
                </a:extLst>
              </p:cNvPr>
              <p:cNvSpPr/>
              <p:nvPr/>
            </p:nvSpPr>
            <p:spPr>
              <a:xfrm>
                <a:off x="3501912" y="343468"/>
                <a:ext cx="113731" cy="515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6CEA62E1-6F8A-4B59-AEB8-F792EEDD50C0}"/>
                  </a:ext>
                </a:extLst>
              </p:cNvPr>
              <p:cNvSpPr/>
              <p:nvPr/>
            </p:nvSpPr>
            <p:spPr>
              <a:xfrm>
                <a:off x="3576977" y="445827"/>
                <a:ext cx="128476" cy="5732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grpSp>
      <p:sp>
        <p:nvSpPr>
          <p:cNvPr id="29" name="Textfeld 28">
            <a:extLst>
              <a:ext uri="{FF2B5EF4-FFF2-40B4-BE49-F238E27FC236}">
                <a16:creationId xmlns:a16="http://schemas.microsoft.com/office/drawing/2014/main" id="{07F2FE26-8D40-4F7C-95B2-90AF79081FD2}"/>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803CAC0E-A187-482A-ACD9-9945D9E246A6}"/>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130945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 t="35568" r="105" b="-470"/>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Jakob I. von </a:t>
            </a:r>
            <a:r>
              <a:rPr lang="de-DE" sz="2400" b="1" dirty="0" err="1">
                <a:solidFill>
                  <a:schemeClr val="dk1"/>
                </a:solidFill>
                <a:latin typeface="Carolingia" pitchFamily="2" charset="0"/>
                <a:ea typeface="123Marker" panose="02000603000000000000" pitchFamily="2" charset="0"/>
              </a:rPr>
              <a:t>Sierck</a:t>
            </a:r>
            <a:endParaRPr lang="de-DE" sz="2400" b="1" dirty="0">
              <a:solidFill>
                <a:schemeClr val="dk1"/>
              </a:solidFill>
              <a:latin typeface="Carolingia" pitchFamily="2" charset="0"/>
              <a:ea typeface="123Marker" panose="02000603000000000000" pitchFamily="2" charset="0"/>
            </a:endParaRPr>
          </a:p>
          <a:p>
            <a:r>
              <a:rPr lang="de-DE" sz="1050" dirty="0">
                <a:latin typeface="123Marker" panose="02000603000000000000" pitchFamily="2" charset="0"/>
                <a:ea typeface="123Marker" panose="02000603000000000000" pitchFamily="2" charset="0"/>
              </a:rPr>
              <a:t>prägte im Spätmittelalter die Politik Friedrichs III. als Reichserzkanzler, eigentlich war er Erzbischof und Kurfürst von Trier. Viele seiner Entscheidungen waren deutlich moderner als in der Zeit üblich.</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58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grpSp>
        <p:nvGrpSpPr>
          <p:cNvPr id="5" name="Gruppieren 4">
            <a:extLst>
              <a:ext uri="{FF2B5EF4-FFF2-40B4-BE49-F238E27FC236}">
                <a16:creationId xmlns:a16="http://schemas.microsoft.com/office/drawing/2014/main" id="{E040144D-C36F-48BB-BE9D-D12DF0625B62}"/>
              </a:ext>
            </a:extLst>
          </p:cNvPr>
          <p:cNvGrpSpPr/>
          <p:nvPr/>
        </p:nvGrpSpPr>
        <p:grpSpPr>
          <a:xfrm>
            <a:off x="3120852" y="196390"/>
            <a:ext cx="914400" cy="914400"/>
            <a:chOff x="3120852" y="196390"/>
            <a:chExt cx="914400" cy="914400"/>
          </a:xfrm>
        </p:grpSpPr>
        <p:pic>
          <p:nvPicPr>
            <p:cNvPr id="41" name="Grafik 40" descr="Zuckerstang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793346" flipH="1">
              <a:off x="3120852" y="196390"/>
              <a:ext cx="914400" cy="914400"/>
            </a:xfrm>
            <a:prstGeom prst="rect">
              <a:avLst/>
            </a:prstGeom>
          </p:spPr>
        </p:pic>
        <p:grpSp>
          <p:nvGrpSpPr>
            <p:cNvPr id="4" name="Gruppieren 3">
              <a:extLst>
                <a:ext uri="{FF2B5EF4-FFF2-40B4-BE49-F238E27FC236}">
                  <a16:creationId xmlns:a16="http://schemas.microsoft.com/office/drawing/2014/main" id="{6CD22508-FDD7-4CCA-8E93-3622C73FD9F6}"/>
                </a:ext>
              </a:extLst>
            </p:cNvPr>
            <p:cNvGrpSpPr/>
            <p:nvPr/>
          </p:nvGrpSpPr>
          <p:grpSpPr>
            <a:xfrm>
              <a:off x="3398292" y="304801"/>
              <a:ext cx="307161" cy="714232"/>
              <a:chOff x="3398292" y="304801"/>
              <a:chExt cx="307161" cy="714232"/>
            </a:xfrm>
          </p:grpSpPr>
          <p:sp>
            <p:nvSpPr>
              <p:cNvPr id="2" name="Ellipse 1">
                <a:extLst>
                  <a:ext uri="{FF2B5EF4-FFF2-40B4-BE49-F238E27FC236}">
                    <a16:creationId xmlns:a16="http://schemas.microsoft.com/office/drawing/2014/main" id="{A83CB616-62A4-409A-85AF-8CD55524BA31}"/>
                  </a:ext>
                </a:extLst>
              </p:cNvPr>
              <p:cNvSpPr/>
              <p:nvPr/>
            </p:nvSpPr>
            <p:spPr>
              <a:xfrm>
                <a:off x="3398292" y="304801"/>
                <a:ext cx="113731" cy="2039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6A270306-D503-4779-A78D-930AFE1A6925}"/>
                  </a:ext>
                </a:extLst>
              </p:cNvPr>
              <p:cNvSpPr/>
              <p:nvPr/>
            </p:nvSpPr>
            <p:spPr>
              <a:xfrm>
                <a:off x="3576977" y="313899"/>
                <a:ext cx="113731" cy="2039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990D123F-D6DB-469A-BFC8-C9DF724C579E}"/>
                  </a:ext>
                </a:extLst>
              </p:cNvPr>
              <p:cNvSpPr/>
              <p:nvPr/>
            </p:nvSpPr>
            <p:spPr>
              <a:xfrm>
                <a:off x="3501912" y="343468"/>
                <a:ext cx="113731" cy="515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6CEA62E1-6F8A-4B59-AEB8-F792EEDD50C0}"/>
                  </a:ext>
                </a:extLst>
              </p:cNvPr>
              <p:cNvSpPr/>
              <p:nvPr/>
            </p:nvSpPr>
            <p:spPr>
              <a:xfrm>
                <a:off x="3576977" y="445827"/>
                <a:ext cx="128476" cy="5732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grpSp>
      <p:sp>
        <p:nvSpPr>
          <p:cNvPr id="29" name="Textfeld 28">
            <a:extLst>
              <a:ext uri="{FF2B5EF4-FFF2-40B4-BE49-F238E27FC236}">
                <a16:creationId xmlns:a16="http://schemas.microsoft.com/office/drawing/2014/main" id="{BAD39957-7979-4B9E-AB3D-C00D221BE4B2}"/>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881B3E85-03E5-4407-B038-62219EF5C031}"/>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36498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chemeClr val="bg1"/>
              </a:gs>
              <a:gs pos="50000">
                <a:srgbClr val="FF99CC"/>
              </a:gs>
              <a:gs pos="100000">
                <a:srgbClr val="FFE3F1"/>
              </a:gs>
              <a:gs pos="0">
                <a:srgbClr val="FFE5F2"/>
              </a:gs>
              <a:gs pos="100000">
                <a:schemeClr val="bg1"/>
              </a:gs>
            </a:gsLst>
          </a:gradFill>
          <a:ln>
            <a:solidFill>
              <a:srgbClr val="FF33CC"/>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b="35614"/>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2000251"/>
            <a:ext cx="3600000" cy="102854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Albrecht IV. von Bayern</a:t>
            </a:r>
          </a:p>
          <a:p>
            <a:r>
              <a:rPr lang="de-DE" sz="1050" dirty="0">
                <a:solidFill>
                  <a:schemeClr val="dk1"/>
                </a:solidFill>
                <a:latin typeface="123Marker" panose="02000603000000000000" pitchFamily="2" charset="0"/>
                <a:ea typeface="123Marker" panose="02000603000000000000" pitchFamily="2" charset="0"/>
              </a:rPr>
              <a:t>aus dem Hause Wittelsbach wurde im Jahr 1505 Herzog von ganz Bayern. Mit dem </a:t>
            </a:r>
            <a:r>
              <a:rPr lang="de-DE" sz="1050" dirty="0" err="1">
                <a:solidFill>
                  <a:schemeClr val="dk1"/>
                </a:solidFill>
                <a:latin typeface="123Marker" panose="02000603000000000000" pitchFamily="2" charset="0"/>
                <a:ea typeface="123Marker" panose="02000603000000000000" pitchFamily="2" charset="0"/>
              </a:rPr>
              <a:t>Primogeniturgesetz</a:t>
            </a:r>
            <a:r>
              <a:rPr lang="de-DE" sz="1050" dirty="0">
                <a:solidFill>
                  <a:schemeClr val="dk1"/>
                </a:solidFill>
                <a:latin typeface="123Marker" panose="02000603000000000000" pitchFamily="2" charset="0"/>
                <a:ea typeface="123Marker" panose="02000603000000000000" pitchFamily="2" charset="0"/>
              </a:rPr>
              <a:t> sorgte er dafür, dass das Land danach nicht mehr geteilt wurde. Sein Beiname war “der Weise“.</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61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379034" y="5305230"/>
            <a:ext cx="1414196" cy="461665"/>
          </a:xfrm>
          <a:prstGeom prst="rect">
            <a:avLst/>
          </a:prstGeom>
          <a:noFill/>
        </p:spPr>
        <p:txBody>
          <a:bodyPr wrap="square" rtlCol="0">
            <a:spAutoFit/>
          </a:bodyPr>
          <a:lstStyle/>
          <a:p>
            <a:pPr algn="r"/>
            <a:r>
              <a:rPr lang="de-DE" sz="2400" b="1" dirty="0">
                <a:solidFill>
                  <a:schemeClr val="dk1"/>
                </a:solidFill>
                <a:latin typeface="Carolingia" pitchFamily="2" charset="0"/>
                <a:ea typeface="123Marker" panose="02000603000000000000" pitchFamily="2" charset="0"/>
              </a:rPr>
              <a:t>-</a:t>
            </a: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pic>
        <p:nvPicPr>
          <p:cNvPr id="41" name="Grafik 40" descr="Kron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168932" y="196389"/>
            <a:ext cx="914400" cy="914400"/>
          </a:xfrm>
          <a:prstGeom prst="rect">
            <a:avLst/>
          </a:prstGeom>
        </p:spPr>
      </p:pic>
      <p:sp>
        <p:nvSpPr>
          <p:cNvPr id="24" name="Textfeld 23">
            <a:extLst>
              <a:ext uri="{FF2B5EF4-FFF2-40B4-BE49-F238E27FC236}">
                <a16:creationId xmlns:a16="http://schemas.microsoft.com/office/drawing/2014/main" id="{01D47D39-401C-4E10-8980-6CE50FD7B8D5}"/>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gemeinfrei</a:t>
            </a:r>
          </a:p>
        </p:txBody>
      </p:sp>
      <p:pic>
        <p:nvPicPr>
          <p:cNvPr id="23" name="Grafik 22">
            <a:extLst>
              <a:ext uri="{FF2B5EF4-FFF2-40B4-BE49-F238E27FC236}">
                <a16:creationId xmlns:a16="http://schemas.microsoft.com/office/drawing/2014/main" id="{94B351AB-52BB-4011-BECB-E818204265B4}"/>
              </a:ext>
            </a:extLst>
          </p:cNvPr>
          <p:cNvPicPr>
            <a:picLocks noChangeAspect="1"/>
          </p:cNvPicPr>
          <p:nvPr/>
        </p:nvPicPr>
        <p:blipFill>
          <a:blip r:embed="rId17"/>
          <a:stretch>
            <a:fillRect/>
          </a:stretch>
        </p:blipFill>
        <p:spPr>
          <a:xfrm>
            <a:off x="0" y="6433492"/>
            <a:ext cx="523492" cy="216225"/>
          </a:xfrm>
          <a:prstGeom prst="rect">
            <a:avLst/>
          </a:prstGeom>
        </p:spPr>
      </p:pic>
    </p:spTree>
    <p:extLst>
      <p:ext uri="{BB962C8B-B14F-4D97-AF65-F5344CB8AC3E}">
        <p14:creationId xmlns:p14="http://schemas.microsoft.com/office/powerpoint/2010/main" val="2361196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chemeClr val="bg1"/>
              </a:gs>
              <a:gs pos="50000">
                <a:srgbClr val="FF99CC"/>
              </a:gs>
              <a:gs pos="100000">
                <a:srgbClr val="FFE3F1"/>
              </a:gs>
              <a:gs pos="0">
                <a:srgbClr val="FFE5F2"/>
              </a:gs>
              <a:gs pos="100000">
                <a:schemeClr val="bg1"/>
              </a:gs>
            </a:gsLst>
          </a:gradFill>
          <a:ln>
            <a:solidFill>
              <a:srgbClr val="FF33CC"/>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59" t="3459" r="-12034" b="11357"/>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2000251"/>
            <a:ext cx="3600000" cy="102854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Azzo Visconti</a:t>
            </a:r>
          </a:p>
          <a:p>
            <a:r>
              <a:rPr lang="de-DE" sz="1050" dirty="0">
                <a:solidFill>
                  <a:schemeClr val="dk1"/>
                </a:solidFill>
                <a:latin typeface="123Marker" panose="02000603000000000000" pitchFamily="2" charset="0"/>
                <a:ea typeface="123Marker" panose="02000603000000000000" pitchFamily="2" charset="0"/>
              </a:rPr>
              <a:t>von Mailand kaufte sich den Titel eines kaiserlichen Vikars, eroberte zehn Städte, ermordete seinen Onkel und unterdrückte einen Aufstand seines Vetters.</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79034" y="4012792"/>
            <a:ext cx="1414196" cy="369332"/>
          </a:xfrm>
          <a:prstGeom prst="rect">
            <a:avLst/>
          </a:prstGeom>
          <a:noFill/>
        </p:spPr>
        <p:txBody>
          <a:bodyPr wrap="square" rtlCol="0">
            <a:spAutoFit/>
          </a:bodyPr>
          <a:lstStyle/>
          <a:p>
            <a:pPr algn="r"/>
            <a:r>
              <a:rPr lang="de-DE" b="1" dirty="0">
                <a:solidFill>
                  <a:schemeClr val="dk1"/>
                </a:solidFill>
                <a:latin typeface="Carolingia" pitchFamily="2" charset="0"/>
                <a:ea typeface="123Marker" panose="02000603000000000000" pitchFamily="2" charset="0"/>
              </a:rPr>
              <a:t>-</a:t>
            </a: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37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05230"/>
            <a:ext cx="1414196" cy="461665"/>
          </a:xfrm>
          <a:prstGeom prst="rect">
            <a:avLst/>
          </a:prstGeom>
          <a:noFill/>
        </p:spPr>
        <p:txBody>
          <a:bodyPr wrap="square" rtlCol="0">
            <a:spAutoFit/>
          </a:bodyPr>
          <a:lstStyle/>
          <a:p>
            <a:pPr algn="r"/>
            <a:r>
              <a:rPr lang="de-DE" sz="2400" b="1" dirty="0">
                <a:solidFill>
                  <a:schemeClr val="dk1"/>
                </a:solidFill>
                <a:latin typeface="Carolingia" pitchFamily="2" charset="0"/>
                <a:ea typeface="123Marker" panose="02000603000000000000" pitchFamily="2" charset="0"/>
              </a:rPr>
              <a:t>-</a:t>
            </a: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pic>
        <p:nvPicPr>
          <p:cNvPr id="41" name="Grafik 40" descr="Kron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168932" y="196389"/>
            <a:ext cx="914400" cy="914400"/>
          </a:xfrm>
          <a:prstGeom prst="rect">
            <a:avLst/>
          </a:prstGeom>
        </p:spPr>
      </p:pic>
      <p:sp>
        <p:nvSpPr>
          <p:cNvPr id="24" name="Textfeld 23">
            <a:extLst>
              <a:ext uri="{FF2B5EF4-FFF2-40B4-BE49-F238E27FC236}">
                <a16:creationId xmlns:a16="http://schemas.microsoft.com/office/drawing/2014/main" id="{01D47D39-401C-4E10-8980-6CE50FD7B8D5}"/>
              </a:ext>
            </a:extLst>
          </p:cNvPr>
          <p:cNvSpPr txBox="1"/>
          <p:nvPr/>
        </p:nvSpPr>
        <p:spPr>
          <a:xfrm rot="16200000">
            <a:off x="3386376" y="5762864"/>
            <a:ext cx="1492716"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Public Domain</a:t>
            </a:r>
            <a:endParaRPr lang="de-DE" sz="900" dirty="0">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C5490875-BCC8-4059-B5F4-82BB120D6665}"/>
              </a:ext>
            </a:extLst>
          </p:cNvPr>
          <p:cNvPicPr>
            <a:picLocks noChangeAspect="1"/>
          </p:cNvPicPr>
          <p:nvPr/>
        </p:nvPicPr>
        <p:blipFill>
          <a:blip r:embed="rId17"/>
          <a:stretch>
            <a:fillRect/>
          </a:stretch>
        </p:blipFill>
        <p:spPr>
          <a:xfrm>
            <a:off x="0" y="6433492"/>
            <a:ext cx="523492" cy="216225"/>
          </a:xfrm>
          <a:prstGeom prst="rect">
            <a:avLst/>
          </a:prstGeom>
        </p:spPr>
      </p:pic>
    </p:spTree>
    <p:extLst>
      <p:ext uri="{BB962C8B-B14F-4D97-AF65-F5344CB8AC3E}">
        <p14:creationId xmlns:p14="http://schemas.microsoft.com/office/powerpoint/2010/main" val="3707030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chemeClr val="bg1"/>
              </a:gs>
              <a:gs pos="50000">
                <a:srgbClr val="FF99CC"/>
              </a:gs>
              <a:gs pos="100000">
                <a:srgbClr val="FFE3F1"/>
              </a:gs>
              <a:gs pos="0">
                <a:srgbClr val="FFE5F2"/>
              </a:gs>
              <a:gs pos="100000">
                <a:schemeClr val="bg1"/>
              </a:gs>
            </a:gsLst>
          </a:gradFill>
          <a:ln>
            <a:solidFill>
              <a:srgbClr val="FF33CC"/>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9" b="1179"/>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2000251"/>
            <a:ext cx="3600000" cy="102854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Barnim I.</a:t>
            </a:r>
          </a:p>
          <a:p>
            <a:r>
              <a:rPr lang="de-DE" sz="1050" dirty="0">
                <a:solidFill>
                  <a:schemeClr val="dk1"/>
                </a:solidFill>
                <a:latin typeface="123Marker" panose="02000603000000000000" pitchFamily="2" charset="0"/>
                <a:ea typeface="123Marker" panose="02000603000000000000" pitchFamily="2" charset="0"/>
              </a:rPr>
              <a:t>gehörte zum Herrscherhaus der Greifen und regierte im 13. Jahrhundert das ganze Herzogtum Pommern. Im Innern konnte er das Land stärken, er musste allerdings auch Gebietsverluste hinnehmen.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72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pic>
        <p:nvPicPr>
          <p:cNvPr id="41" name="Grafik 40" descr="Kron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168932" y="196389"/>
            <a:ext cx="914400" cy="914400"/>
          </a:xfrm>
          <a:prstGeom prst="rect">
            <a:avLst/>
          </a:prstGeom>
        </p:spPr>
      </p:pic>
      <p:sp>
        <p:nvSpPr>
          <p:cNvPr id="24" name="Textfeld 23">
            <a:extLst>
              <a:ext uri="{FF2B5EF4-FFF2-40B4-BE49-F238E27FC236}">
                <a16:creationId xmlns:a16="http://schemas.microsoft.com/office/drawing/2014/main" id="{01D47D39-401C-4E10-8980-6CE50FD7B8D5}"/>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FB2C6D20-6982-424A-80D7-4ECFAFBE85EE}"/>
              </a:ext>
            </a:extLst>
          </p:cNvPr>
          <p:cNvPicPr>
            <a:picLocks noChangeAspect="1"/>
          </p:cNvPicPr>
          <p:nvPr/>
        </p:nvPicPr>
        <p:blipFill>
          <a:blip r:embed="rId17"/>
          <a:stretch>
            <a:fillRect/>
          </a:stretch>
        </p:blipFill>
        <p:spPr>
          <a:xfrm>
            <a:off x="0" y="6433492"/>
            <a:ext cx="523492" cy="216225"/>
          </a:xfrm>
          <a:prstGeom prst="rect">
            <a:avLst/>
          </a:prstGeom>
        </p:spPr>
      </p:pic>
    </p:spTree>
    <p:extLst>
      <p:ext uri="{BB962C8B-B14F-4D97-AF65-F5344CB8AC3E}">
        <p14:creationId xmlns:p14="http://schemas.microsoft.com/office/powerpoint/2010/main" val="1434805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chemeClr val="bg1"/>
              </a:gs>
              <a:gs pos="50000">
                <a:srgbClr val="FF99CC"/>
              </a:gs>
              <a:gs pos="100000">
                <a:srgbClr val="FFE3F1"/>
              </a:gs>
              <a:gs pos="0">
                <a:srgbClr val="FFE5F2"/>
              </a:gs>
              <a:gs pos="100000">
                <a:schemeClr val="bg1"/>
              </a:gs>
            </a:gsLst>
          </a:gradFill>
          <a:ln>
            <a:solidFill>
              <a:srgbClr val="FF33CC"/>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94" t="-8342" r="-50549" b="-35592"/>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rgbClr val="FF339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2000251"/>
            <a:ext cx="3742764" cy="102854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err="1">
                <a:solidFill>
                  <a:schemeClr val="dk1"/>
                </a:solidFill>
                <a:latin typeface="Carolingia" pitchFamily="2" charset="0"/>
                <a:ea typeface="123Marker" panose="02000603000000000000" pitchFamily="2" charset="0"/>
              </a:rPr>
              <a:t>Gozmar</a:t>
            </a:r>
            <a:r>
              <a:rPr lang="de-DE" sz="2400" b="1" dirty="0">
                <a:solidFill>
                  <a:schemeClr val="dk1"/>
                </a:solidFill>
                <a:latin typeface="Carolingia" pitchFamily="2" charset="0"/>
                <a:ea typeface="123Marker" panose="02000603000000000000" pitchFamily="2" charset="0"/>
              </a:rPr>
              <a:t> III. von Ziegenhain</a:t>
            </a:r>
          </a:p>
          <a:p>
            <a:r>
              <a:rPr lang="de-DE" sz="1050" dirty="0">
                <a:latin typeface="123Marker" panose="02000603000000000000" pitchFamily="2" charset="0"/>
                <a:ea typeface="123Marker" panose="02000603000000000000" pitchFamily="2" charset="0"/>
              </a:rPr>
              <a:t>w</a:t>
            </a:r>
            <a:r>
              <a:rPr lang="de-DE" sz="1050" dirty="0">
                <a:solidFill>
                  <a:schemeClr val="dk1"/>
                </a:solidFill>
                <a:latin typeface="123Marker" panose="02000603000000000000" pitchFamily="2" charset="0"/>
                <a:ea typeface="123Marker" panose="02000603000000000000" pitchFamily="2" charset="0"/>
              </a:rPr>
              <a:t>ar von 1168 bis 1184 Graf von Ziegenhain in Nordhessen. Er starb beim Erfurter Latrinensturz, also erstickte in einem Plumpsklo, nachdem er von Trümmerteilen getroffen worden war</a:t>
            </a:r>
            <a:r>
              <a:rPr lang="de-DE" sz="1050" dirty="0">
                <a:latin typeface="123Marker" panose="02000603000000000000" pitchFamily="2" charset="0"/>
                <a:ea typeface="123Marker" panose="02000603000000000000" pitchFamily="2" charset="0"/>
              </a:rPr>
              <a:t>. </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54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pic>
        <p:nvPicPr>
          <p:cNvPr id="41" name="Grafik 40" descr="Kron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168932" y="196389"/>
            <a:ext cx="914400" cy="914400"/>
          </a:xfrm>
          <a:prstGeom prst="rect">
            <a:avLst/>
          </a:prstGeom>
        </p:spPr>
      </p:pic>
      <p:sp>
        <p:nvSpPr>
          <p:cNvPr id="24" name="Textfeld 23">
            <a:extLst>
              <a:ext uri="{FF2B5EF4-FFF2-40B4-BE49-F238E27FC236}">
                <a16:creationId xmlns:a16="http://schemas.microsoft.com/office/drawing/2014/main" id="{01D47D39-401C-4E10-8980-6CE50FD7B8D5}"/>
              </a:ext>
            </a:extLst>
          </p:cNvPr>
          <p:cNvSpPr txBox="1"/>
          <p:nvPr/>
        </p:nvSpPr>
        <p:spPr>
          <a:xfrm rot="16200000">
            <a:off x="2972802" y="5349289"/>
            <a:ext cx="2319866"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CC-BY-SA 3.0 Christer </a:t>
            </a:r>
            <a:r>
              <a:rPr lang="en-US" sz="900" b="0" i="0" dirty="0" err="1">
                <a:effectLst/>
                <a:latin typeface="Arial" panose="020B0604020202020204" pitchFamily="34" charset="0"/>
                <a:cs typeface="Arial" panose="020B0604020202020204" pitchFamily="34" charset="0"/>
              </a:rPr>
              <a:t>Sundin</a:t>
            </a:r>
            <a:endParaRPr lang="de-DE" sz="900" dirty="0">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A19208F8-1242-40C2-9227-A8AF965D85BF}"/>
              </a:ext>
            </a:extLst>
          </p:cNvPr>
          <p:cNvPicPr>
            <a:picLocks noChangeAspect="1"/>
          </p:cNvPicPr>
          <p:nvPr/>
        </p:nvPicPr>
        <p:blipFill>
          <a:blip r:embed="rId17"/>
          <a:stretch>
            <a:fillRect/>
          </a:stretch>
        </p:blipFill>
        <p:spPr>
          <a:xfrm>
            <a:off x="0" y="6433492"/>
            <a:ext cx="523492" cy="216225"/>
          </a:xfrm>
          <a:prstGeom prst="rect">
            <a:avLst/>
          </a:prstGeom>
        </p:spPr>
      </p:pic>
    </p:spTree>
    <p:extLst>
      <p:ext uri="{BB962C8B-B14F-4D97-AF65-F5344CB8AC3E}">
        <p14:creationId xmlns:p14="http://schemas.microsoft.com/office/powerpoint/2010/main" val="4110569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rgbClr val="EAD5FF"/>
              </a:gs>
              <a:gs pos="50000">
                <a:srgbClr val="CC99FF"/>
              </a:gs>
              <a:gs pos="100000">
                <a:srgbClr val="EAD5FF"/>
              </a:gs>
            </a:gsLst>
          </a:gradFill>
          <a:ln>
            <a:solidFill>
              <a:srgbClr val="CC99F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4" t="7390" r="2370" b="41931"/>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000" b="1" dirty="0">
                <a:solidFill>
                  <a:schemeClr val="dk1"/>
                </a:solidFill>
                <a:latin typeface="Carolingia" pitchFamily="2" charset="0"/>
                <a:ea typeface="123Marker" panose="02000603000000000000" pitchFamily="2" charset="0"/>
              </a:rPr>
              <a:t>Fränkische Panzerreiter</a:t>
            </a:r>
          </a:p>
          <a:p>
            <a:r>
              <a:rPr lang="de-DE" sz="1050" dirty="0">
                <a:latin typeface="123Marker" panose="02000603000000000000" pitchFamily="2" charset="0"/>
                <a:ea typeface="123Marker" panose="02000603000000000000" pitchFamily="2" charset="0"/>
              </a:rPr>
              <a:t>w</a:t>
            </a:r>
            <a:r>
              <a:rPr lang="de-DE" sz="1050" dirty="0">
                <a:solidFill>
                  <a:schemeClr val="dk1"/>
                </a:solidFill>
                <a:latin typeface="123Marker" panose="02000603000000000000" pitchFamily="2" charset="0"/>
                <a:ea typeface="123Marker" panose="02000603000000000000" pitchFamily="2" charset="0"/>
              </a:rPr>
              <a:t>aren speziell ausgebildete, schwer bewaffnete und mit metallenen Rüstungen gepanzerte Reiter, die Vorläufer der Ritter.</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Ø </a:t>
            </a:r>
            <a:r>
              <a:rPr lang="de-DE" sz="1400" dirty="0">
                <a:solidFill>
                  <a:schemeClr val="dk1"/>
                </a:solidFill>
                <a:latin typeface="123Marker" panose="02000603000000000000" pitchFamily="2" charset="0"/>
                <a:ea typeface="123Marker" panose="02000603000000000000" pitchFamily="2" charset="0"/>
              </a:rPr>
              <a:t>45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descr="Schwert mit einfarbiger Füllung">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272641"/>
            <a:ext cx="761896" cy="761896"/>
          </a:xfrm>
          <a:prstGeom prst="rect">
            <a:avLst/>
          </a:prstGeom>
        </p:spPr>
      </p:pic>
      <p:pic>
        <p:nvPicPr>
          <p:cNvPr id="23" name="Grafik 22">
            <a:extLst>
              <a:ext uri="{FF2B5EF4-FFF2-40B4-BE49-F238E27FC236}">
                <a16:creationId xmlns:a16="http://schemas.microsoft.com/office/drawing/2014/main" id="{19DBCE6A-82B9-4A90-9E3A-AB4100E144A7}"/>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204711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rgbClr val="EAD5FF"/>
              </a:gs>
              <a:gs pos="50000">
                <a:srgbClr val="CC99FF"/>
              </a:gs>
              <a:gs pos="100000">
                <a:srgbClr val="EAD5FF"/>
              </a:gs>
            </a:gsLst>
          </a:gradFill>
          <a:ln>
            <a:solidFill>
              <a:srgbClr val="CC99F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4" t="38269" r="24659" b="7791"/>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Kreuzritter</a:t>
            </a:r>
          </a:p>
          <a:p>
            <a:r>
              <a:rPr lang="de-DE" sz="1050" dirty="0">
                <a:solidFill>
                  <a:schemeClr val="dk1"/>
                </a:solidFill>
                <a:latin typeface="123Marker" panose="02000603000000000000" pitchFamily="2" charset="0"/>
                <a:ea typeface="123Marker" panose="02000603000000000000" pitchFamily="2" charset="0"/>
              </a:rPr>
              <a:t>nannte man die Ritter, die ab 1095 auszogen, um das Heilige Land um Jerusalem zu erobern. Sie gründeten dort Kreuzfahrerstaaten und führten Krieg gegen die vor Ort </a:t>
            </a:r>
            <a:r>
              <a:rPr lang="de-DE" sz="1050" dirty="0">
                <a:latin typeface="123Marker" panose="02000603000000000000" pitchFamily="2" charset="0"/>
                <a:ea typeface="123Marker" panose="02000603000000000000" pitchFamily="2" charset="0"/>
              </a:rPr>
              <a:t>lebenden </a:t>
            </a:r>
            <a:r>
              <a:rPr lang="de-DE" sz="1050" dirty="0">
                <a:solidFill>
                  <a:schemeClr val="dk1"/>
                </a:solidFill>
                <a:latin typeface="123Marker" panose="02000603000000000000" pitchFamily="2" charset="0"/>
                <a:ea typeface="123Marker" panose="02000603000000000000" pitchFamily="2" charset="0"/>
              </a:rPr>
              <a:t>Muslime.</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Ø </a:t>
            </a:r>
            <a:r>
              <a:rPr lang="de-DE" sz="1400" dirty="0">
                <a:solidFill>
                  <a:schemeClr val="dk1"/>
                </a:solidFill>
                <a:latin typeface="123Marker" panose="02000603000000000000" pitchFamily="2" charset="0"/>
                <a:ea typeface="123Marker" panose="02000603000000000000" pitchFamily="2" charset="0"/>
              </a:rPr>
              <a:t>30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descr="Schwert mit einfarbiger Füllung">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272641"/>
            <a:ext cx="761896" cy="761896"/>
          </a:xfrm>
          <a:prstGeom prst="rect">
            <a:avLst/>
          </a:prstGeom>
        </p:spPr>
      </p:pic>
      <p:pic>
        <p:nvPicPr>
          <p:cNvPr id="23" name="Grafik 22">
            <a:extLst>
              <a:ext uri="{FF2B5EF4-FFF2-40B4-BE49-F238E27FC236}">
                <a16:creationId xmlns:a16="http://schemas.microsoft.com/office/drawing/2014/main" id="{3F964DD6-3493-44EA-BF30-9E0ABB97CDC5}"/>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140207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rgbClr val="EAD5FF"/>
              </a:gs>
              <a:gs pos="50000">
                <a:srgbClr val="CC99FF"/>
              </a:gs>
              <a:gs pos="100000">
                <a:srgbClr val="EAD5FF"/>
              </a:gs>
            </a:gsLst>
          </a:gradFill>
          <a:ln>
            <a:solidFill>
              <a:srgbClr val="CC99F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5" t="32998" r="5548" b="25016"/>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742764"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b="1" dirty="0">
                <a:latin typeface="Carolingia" pitchFamily="2" charset="0"/>
                <a:ea typeface="123Marker" panose="02000603000000000000" pitchFamily="2" charset="0"/>
              </a:rPr>
              <a:t>Parzival (legendärer Artusritter) </a:t>
            </a:r>
          </a:p>
          <a:p>
            <a:r>
              <a:rPr lang="de-DE" sz="1050" dirty="0">
                <a:latin typeface="123Marker" panose="02000603000000000000" pitchFamily="2" charset="0"/>
                <a:ea typeface="123Marker" panose="02000603000000000000" pitchFamily="2" charset="0"/>
              </a:rPr>
              <a:t>ist die Hauptfigur des gleichnamigen Werks von Chrétien de Troyes, das 25.000 Verse umfasst. Der Held erlebt zahlreiche Abenteuer und wird Gralskönig. Seine Geschichte wurde auch verfilmt.  </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40536"/>
            <a:ext cx="1414196" cy="461665"/>
          </a:xfrm>
          <a:prstGeom prst="rect">
            <a:avLst/>
          </a:prstGeom>
          <a:noFill/>
        </p:spPr>
        <p:txBody>
          <a:bodyPr wrap="square" rtlCol="0">
            <a:spAutoFit/>
          </a:bodyPr>
          <a:lstStyle/>
          <a:p>
            <a:pPr algn="r"/>
            <a:r>
              <a:rPr lang="de-DE" sz="2400" b="1" dirty="0">
                <a:solidFill>
                  <a:schemeClr val="dk1"/>
                </a:solidFill>
                <a:latin typeface="Carolingia" pitchFamily="2" charset="0"/>
                <a:ea typeface="123Marker" panose="02000603000000000000" pitchFamily="2" charset="0"/>
              </a:rPr>
              <a:t>-</a:t>
            </a: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3998123"/>
            <a:ext cx="1414196" cy="461665"/>
          </a:xfrm>
          <a:prstGeom prst="rect">
            <a:avLst/>
          </a:prstGeom>
          <a:noFill/>
        </p:spPr>
        <p:txBody>
          <a:bodyPr wrap="square" rtlCol="0">
            <a:spAutoFit/>
          </a:bodyPr>
          <a:lstStyle/>
          <a:p>
            <a:pPr algn="r"/>
            <a:r>
              <a:rPr lang="de-DE" sz="2400" b="1" dirty="0">
                <a:solidFill>
                  <a:schemeClr val="dk1"/>
                </a:solidFill>
                <a:latin typeface="Carolingia" pitchFamily="2" charset="0"/>
                <a:ea typeface="123Marker" panose="02000603000000000000" pitchFamily="2" charset="0"/>
              </a:rPr>
              <a:t>-</a:t>
            </a: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641880"/>
            <a:ext cx="1414196" cy="461665"/>
          </a:xfrm>
          <a:prstGeom prst="rect">
            <a:avLst/>
          </a:prstGeom>
          <a:noFill/>
        </p:spPr>
        <p:txBody>
          <a:bodyPr wrap="square" rtlCol="0">
            <a:spAutoFit/>
          </a:bodyPr>
          <a:lstStyle/>
          <a:p>
            <a:pPr algn="r"/>
            <a:r>
              <a:rPr lang="de-DE" sz="1200" dirty="0">
                <a:solidFill>
                  <a:schemeClr val="dk1"/>
                </a:solidFill>
                <a:latin typeface="123Marker" panose="02000603000000000000" pitchFamily="2" charset="0"/>
                <a:ea typeface="123Marker" panose="02000603000000000000" pitchFamily="2" charset="0"/>
              </a:rPr>
              <a:t>Unsterblich </a:t>
            </a:r>
          </a:p>
          <a:p>
            <a:pPr algn="r"/>
            <a:r>
              <a:rPr lang="de-DE" sz="1200" dirty="0">
                <a:solidFill>
                  <a:schemeClr val="dk1"/>
                </a:solidFill>
                <a:latin typeface="123Marker" panose="02000603000000000000" pitchFamily="2" charset="0"/>
                <a:ea typeface="123Marker" panose="02000603000000000000" pitchFamily="2" charset="0"/>
              </a:rPr>
              <a:t>(Legendär)</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09403"/>
            <a:ext cx="1414196" cy="461665"/>
          </a:xfrm>
          <a:prstGeom prst="rect">
            <a:avLst/>
          </a:prstGeom>
          <a:noFill/>
        </p:spPr>
        <p:txBody>
          <a:bodyPr wrap="square" rtlCol="0">
            <a:spAutoFit/>
          </a:bodyPr>
          <a:lstStyle/>
          <a:p>
            <a:pPr algn="r"/>
            <a:r>
              <a:rPr lang="de-DE" sz="2400" b="1" dirty="0">
                <a:solidFill>
                  <a:schemeClr val="dk1"/>
                </a:solidFill>
                <a:latin typeface="Carolingia" pitchFamily="2" charset="0"/>
                <a:ea typeface="123Marker" panose="02000603000000000000" pitchFamily="2" charset="0"/>
              </a:rPr>
              <a:t>-</a:t>
            </a: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descr="Schwert mit einfarbiger Füllung">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272641"/>
            <a:ext cx="761896" cy="761896"/>
          </a:xfrm>
          <a:prstGeom prst="rect">
            <a:avLst/>
          </a:prstGeom>
        </p:spPr>
      </p:pic>
      <p:pic>
        <p:nvPicPr>
          <p:cNvPr id="23" name="Grafik 22">
            <a:extLst>
              <a:ext uri="{FF2B5EF4-FFF2-40B4-BE49-F238E27FC236}">
                <a16:creationId xmlns:a16="http://schemas.microsoft.com/office/drawing/2014/main" id="{7A2AECEC-497A-49AC-82FB-0295C136C4FB}"/>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3116208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1" b="58471"/>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2091365"/>
            <a:ext cx="3600000" cy="937425"/>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Ludwig IV. (Das Kind)</a:t>
            </a:r>
          </a:p>
          <a:p>
            <a:r>
              <a:rPr lang="de-DE" sz="1050" dirty="0">
                <a:latin typeface="123Marker" panose="02000603000000000000" pitchFamily="2" charset="0"/>
                <a:ea typeface="123Marker" panose="02000603000000000000" pitchFamily="2" charset="0"/>
              </a:rPr>
              <a:t>wurde im Jahr 900 mit 7 Jahren in Forchheim zum ostfränkischen König erhoben. Mit seinem Tod erlosch die Dynastie der Karolinger.</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18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pic>
        <p:nvPicPr>
          <p:cNvPr id="41" name="Grafik 40" descr="Kron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8932" y="196389"/>
            <a:ext cx="914400" cy="914400"/>
          </a:xfrm>
          <a:prstGeom prst="rect">
            <a:avLst/>
          </a:prstGeom>
        </p:spPr>
      </p:pic>
      <p:sp>
        <p:nvSpPr>
          <p:cNvPr id="23" name="Textfeld 22">
            <a:extLst>
              <a:ext uri="{FF2B5EF4-FFF2-40B4-BE49-F238E27FC236}">
                <a16:creationId xmlns:a16="http://schemas.microsoft.com/office/drawing/2014/main" id="{33545958-F6B8-4C84-81EE-891371711FCD}"/>
              </a:ext>
            </a:extLst>
          </p:cNvPr>
          <p:cNvSpPr txBox="1"/>
          <p:nvPr/>
        </p:nvSpPr>
        <p:spPr>
          <a:xfrm rot="16200000">
            <a:off x="3386376" y="5762864"/>
            <a:ext cx="1492716"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Public Domain</a:t>
            </a:r>
            <a:endParaRPr lang="de-DE" sz="900" dirty="0">
              <a:latin typeface="Arial" panose="020B0604020202020204" pitchFamily="34" charset="0"/>
              <a:cs typeface="Arial" panose="020B0604020202020204" pitchFamily="34" charset="0"/>
            </a:endParaRPr>
          </a:p>
        </p:txBody>
      </p:sp>
      <p:pic>
        <p:nvPicPr>
          <p:cNvPr id="24" name="Grafik 23">
            <a:extLst>
              <a:ext uri="{FF2B5EF4-FFF2-40B4-BE49-F238E27FC236}">
                <a16:creationId xmlns:a16="http://schemas.microsoft.com/office/drawing/2014/main" id="{448AD029-3853-4387-91F1-9667DA0FC63E}"/>
              </a:ext>
            </a:extLst>
          </p:cNvPr>
          <p:cNvPicPr>
            <a:picLocks noChangeAspect="1"/>
          </p:cNvPicPr>
          <p:nvPr/>
        </p:nvPicPr>
        <p:blipFill>
          <a:blip r:embed="rId17"/>
          <a:stretch>
            <a:fillRect/>
          </a:stretch>
        </p:blipFill>
        <p:spPr>
          <a:xfrm>
            <a:off x="0" y="6433492"/>
            <a:ext cx="523492" cy="216225"/>
          </a:xfrm>
          <a:prstGeom prst="rect">
            <a:avLst/>
          </a:prstGeom>
        </p:spPr>
      </p:pic>
    </p:spTree>
    <p:extLst>
      <p:ext uri="{BB962C8B-B14F-4D97-AF65-F5344CB8AC3E}">
        <p14:creationId xmlns:p14="http://schemas.microsoft.com/office/powerpoint/2010/main" val="1289190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rgbClr val="EAD5FF"/>
              </a:gs>
              <a:gs pos="50000">
                <a:srgbClr val="CC99FF"/>
              </a:gs>
              <a:gs pos="100000">
                <a:srgbClr val="EAD5FF"/>
              </a:gs>
            </a:gsLst>
          </a:gradFill>
          <a:ln>
            <a:solidFill>
              <a:srgbClr val="CC99F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70" t="2064" r="4912" b="60684"/>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rgbClr val="B17ED8"/>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Ulrich von Jungingen</a:t>
            </a:r>
          </a:p>
          <a:p>
            <a:r>
              <a:rPr lang="de-DE" sz="1050" dirty="0">
                <a:latin typeface="123Marker" panose="02000603000000000000" pitchFamily="2" charset="0"/>
                <a:ea typeface="123Marker" panose="02000603000000000000" pitchFamily="2" charset="0"/>
              </a:rPr>
              <a:t>war von 1407 bis 1410 Hochmeister des Deutschen Ordens. Er starb bei der Niederlage des Ordens in der Schlacht bei Tannenberg, in der er schwere taktische Fehler beging.</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50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descr="Schwert mit einfarbiger Füllung">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272641"/>
            <a:ext cx="761896" cy="761896"/>
          </a:xfrm>
          <a:prstGeom prst="rect">
            <a:avLst/>
          </a:prstGeom>
        </p:spPr>
      </p:pic>
      <p:pic>
        <p:nvPicPr>
          <p:cNvPr id="23" name="Grafik 22">
            <a:extLst>
              <a:ext uri="{FF2B5EF4-FFF2-40B4-BE49-F238E27FC236}">
                <a16:creationId xmlns:a16="http://schemas.microsoft.com/office/drawing/2014/main" id="{7478E80B-FBF2-4076-9694-21623A0DCFFC}"/>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3300205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chemeClr val="accent1">
                  <a:lumMod val="20000"/>
                  <a:lumOff val="80000"/>
                </a:schemeClr>
              </a:gs>
              <a:gs pos="50000">
                <a:schemeClr val="accent1">
                  <a:lumMod val="40000"/>
                  <a:lumOff val="60000"/>
                </a:schemeClr>
              </a:gs>
              <a:gs pos="100000">
                <a:schemeClr val="accent1">
                  <a:lumMod val="20000"/>
                  <a:lumOff val="80000"/>
                </a:schemeClr>
              </a:gs>
            </a:gsLst>
          </a:gradFill>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50" t="4485" r="4817" b="10579"/>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2832"/>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Leibeigene</a:t>
            </a:r>
          </a:p>
          <a:p>
            <a:r>
              <a:rPr lang="de-DE" sz="1000" dirty="0">
                <a:solidFill>
                  <a:schemeClr val="dk1"/>
                </a:solidFill>
                <a:latin typeface="123Marker" panose="02000603000000000000" pitchFamily="2" charset="0"/>
                <a:ea typeface="123Marker" panose="02000603000000000000" pitchFamily="2" charset="0"/>
              </a:rPr>
              <a:t>waren Menschen, die auf dem Gutshof ihres Leibherren lebten und keine eigenen Rechte hatten, sie waren unfrei. Sie mussten ihm Frondienste leisten und durften beispielsweise nicht ohne seine Erlaubnis heiraten.</a:t>
            </a:r>
            <a:endParaRPr lang="de-DE" sz="7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21328"/>
            <a:ext cx="1414196" cy="461665"/>
          </a:xfrm>
          <a:prstGeom prst="rect">
            <a:avLst/>
          </a:prstGeom>
        </p:spPr>
        <p:txBody>
          <a:bodyPr wrap="square" rtlCol="0">
            <a:spAutoFit/>
          </a:bodyPr>
          <a:lstStyle/>
          <a:p>
            <a:pPr algn="r"/>
            <a:r>
              <a:rPr lang="de-DE" sz="2400" b="1" dirty="0">
                <a:solidFill>
                  <a:schemeClr val="dk1"/>
                </a:solidFill>
                <a:latin typeface="Carolingia" pitchFamily="2" charset="0"/>
                <a:ea typeface="123Marker" panose="02000603000000000000" pitchFamily="2" charset="0"/>
              </a:rPr>
              <a:t>-</a:t>
            </a: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52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Ø</a:t>
            </a:r>
            <a:r>
              <a:rPr lang="de-DE" sz="1400" dirty="0">
                <a:latin typeface="123Marker" panose="02000603000000000000" pitchFamily="2" charset="0"/>
                <a:ea typeface="123Marker" panose="02000603000000000000" pitchFamily="2" charset="0"/>
                <a:cs typeface="Arial" panose="020B0604020202020204" pitchFamily="34" charset="0"/>
              </a:rPr>
              <a:t> </a:t>
            </a: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35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300179"/>
            <a:ext cx="761896" cy="706819"/>
          </a:xfrm>
          <a:prstGeom prst="rect">
            <a:avLst/>
          </a:prstGeom>
        </p:spPr>
      </p:pic>
      <p:sp>
        <p:nvSpPr>
          <p:cNvPr id="23" name="Textfeld 22">
            <a:extLst>
              <a:ext uri="{FF2B5EF4-FFF2-40B4-BE49-F238E27FC236}">
                <a16:creationId xmlns:a16="http://schemas.microsoft.com/office/drawing/2014/main" id="{CBE3CD14-2697-44E9-8E39-BC13062A69DF}"/>
              </a:ext>
            </a:extLst>
          </p:cNvPr>
          <p:cNvSpPr txBox="1"/>
          <p:nvPr/>
        </p:nvSpPr>
        <p:spPr>
          <a:xfrm>
            <a:off x="2356994" y="5962817"/>
            <a:ext cx="1414196" cy="461665"/>
          </a:xfrm>
          <a:prstGeom prst="rect">
            <a:avLst/>
          </a:prstGeom>
        </p:spPr>
        <p:txBody>
          <a:bodyPr wrap="square" rtlCol="0">
            <a:spAutoFit/>
          </a:bodyPr>
          <a:lstStyle/>
          <a:p>
            <a:pPr algn="r"/>
            <a:r>
              <a:rPr lang="de-DE" sz="2400" b="1" dirty="0">
                <a:solidFill>
                  <a:schemeClr val="dk1"/>
                </a:solidFill>
                <a:latin typeface="Carolingia" pitchFamily="2" charset="0"/>
                <a:ea typeface="123Marker" panose="02000603000000000000" pitchFamily="2" charset="0"/>
              </a:rPr>
              <a:t>-</a:t>
            </a:r>
          </a:p>
        </p:txBody>
      </p:sp>
      <p:pic>
        <p:nvPicPr>
          <p:cNvPr id="24" name="Grafik 23">
            <a:extLst>
              <a:ext uri="{FF2B5EF4-FFF2-40B4-BE49-F238E27FC236}">
                <a16:creationId xmlns:a16="http://schemas.microsoft.com/office/drawing/2014/main" id="{70350CDA-B34C-44A1-AC78-B18A26091F81}"/>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119418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chemeClr val="accent1">
                  <a:lumMod val="20000"/>
                  <a:lumOff val="80000"/>
                </a:schemeClr>
              </a:gs>
              <a:gs pos="50000">
                <a:schemeClr val="accent1">
                  <a:lumMod val="40000"/>
                  <a:lumOff val="60000"/>
                </a:schemeClr>
              </a:gs>
              <a:gs pos="100000">
                <a:schemeClr val="accent1">
                  <a:lumMod val="20000"/>
                  <a:lumOff val="80000"/>
                </a:schemeClr>
              </a:gs>
            </a:gsLst>
          </a:gradFill>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34" t="5958" r="238" b="55490"/>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822450"/>
            <a:ext cx="3600000" cy="1206341"/>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Freibauern</a:t>
            </a:r>
          </a:p>
          <a:p>
            <a:r>
              <a:rPr lang="de-DE" sz="1050" dirty="0">
                <a:solidFill>
                  <a:schemeClr val="dk1"/>
                </a:solidFill>
                <a:latin typeface="123Marker" panose="02000603000000000000" pitchFamily="2" charset="0"/>
                <a:ea typeface="123Marker" panose="02000603000000000000" pitchFamily="2" charset="0"/>
              </a:rPr>
              <a:t>waren während des Mittelalters Bauern mit eigenem Land oder vom Grundherrn gepachteten Land. Sie durften ihre Wohnorte, Ehepartner und Arbeitsverhältnisse selbst bestimmen, mussten aber Kriegsdienste leisten und Steuern zahlen.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Ø</a:t>
            </a:r>
            <a:r>
              <a:rPr lang="de-DE" sz="1400" dirty="0">
                <a:latin typeface="123Marker" panose="02000603000000000000" pitchFamily="2" charset="0"/>
                <a:ea typeface="123Marker" panose="02000603000000000000" pitchFamily="2" charset="0"/>
                <a:cs typeface="Arial" panose="020B0604020202020204" pitchFamily="34" charset="0"/>
              </a:rPr>
              <a:t> </a:t>
            </a: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35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300179"/>
            <a:ext cx="761896" cy="706819"/>
          </a:xfrm>
          <a:prstGeom prst="rect">
            <a:avLst/>
          </a:prstGeom>
        </p:spPr>
      </p:pic>
      <p:sp>
        <p:nvSpPr>
          <p:cNvPr id="23" name="Textfeld 22">
            <a:extLst>
              <a:ext uri="{FF2B5EF4-FFF2-40B4-BE49-F238E27FC236}">
                <a16:creationId xmlns:a16="http://schemas.microsoft.com/office/drawing/2014/main" id="{9A3A5691-36C3-4BC6-8CB8-DC98D69B293B}"/>
              </a:ext>
            </a:extLst>
          </p:cNvPr>
          <p:cNvSpPr txBox="1"/>
          <p:nvPr/>
        </p:nvSpPr>
        <p:spPr>
          <a:xfrm>
            <a:off x="2356994" y="5962817"/>
            <a:ext cx="1414196" cy="461665"/>
          </a:xfrm>
          <a:prstGeom prst="rect">
            <a:avLst/>
          </a:prstGeom>
        </p:spPr>
        <p:txBody>
          <a:bodyPr wrap="square" rtlCol="0">
            <a:spAutoFit/>
          </a:bodyPr>
          <a:lstStyle/>
          <a:p>
            <a:pPr algn="r"/>
            <a:r>
              <a:rPr lang="de-DE" sz="2400" b="1" dirty="0">
                <a:solidFill>
                  <a:schemeClr val="dk1"/>
                </a:solidFill>
                <a:latin typeface="Carolingia" pitchFamily="2" charset="0"/>
                <a:ea typeface="123Marker" panose="02000603000000000000" pitchFamily="2" charset="0"/>
              </a:rPr>
              <a:t>-</a:t>
            </a:r>
          </a:p>
        </p:txBody>
      </p:sp>
      <p:pic>
        <p:nvPicPr>
          <p:cNvPr id="24" name="Grafik 23">
            <a:extLst>
              <a:ext uri="{FF2B5EF4-FFF2-40B4-BE49-F238E27FC236}">
                <a16:creationId xmlns:a16="http://schemas.microsoft.com/office/drawing/2014/main" id="{64E2D718-C927-49F1-838D-9E9731BA1253}"/>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742910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chemeClr val="accent1">
                  <a:lumMod val="20000"/>
                  <a:lumOff val="80000"/>
                </a:schemeClr>
              </a:gs>
              <a:gs pos="50000">
                <a:schemeClr val="accent1">
                  <a:lumMod val="40000"/>
                  <a:lumOff val="60000"/>
                </a:schemeClr>
              </a:gs>
              <a:gs pos="100000">
                <a:schemeClr val="accent1">
                  <a:lumMod val="20000"/>
                  <a:lumOff val="80000"/>
                </a:schemeClr>
              </a:gs>
            </a:gsLst>
          </a:gradFill>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 t="12154" r="301" b="37798"/>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76481"/>
            <a:ext cx="3742764" cy="1155541"/>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Handwerker</a:t>
            </a:r>
          </a:p>
          <a:p>
            <a:r>
              <a:rPr lang="de-DE" sz="1050" dirty="0">
                <a:latin typeface="123Marker" panose="02000603000000000000" pitchFamily="2" charset="0"/>
                <a:ea typeface="123Marker" panose="02000603000000000000" pitchFamily="2" charset="0"/>
              </a:rPr>
              <a:t>w</a:t>
            </a:r>
            <a:r>
              <a:rPr lang="de-DE" sz="1050" dirty="0">
                <a:solidFill>
                  <a:schemeClr val="dk1"/>
                </a:solidFill>
                <a:latin typeface="123Marker" panose="02000603000000000000" pitchFamily="2" charset="0"/>
                <a:ea typeface="123Marker" panose="02000603000000000000" pitchFamily="2" charset="0"/>
              </a:rPr>
              <a:t>aren im Mittelalter erst ab dem 12. Jahrhundert freie Leute, vorher waren sie Hörige. Nicht jeder konnte Handwerker werden, man musste aus einer einigermaßen wohlhabenden Familie stammen und für die Aufnahme in die Ausbildung zahlen.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Ø</a:t>
            </a:r>
            <a:r>
              <a:rPr lang="de-DE" sz="1400" dirty="0">
                <a:latin typeface="123Marker" panose="02000603000000000000" pitchFamily="2" charset="0"/>
                <a:ea typeface="123Marker" panose="02000603000000000000" pitchFamily="2" charset="0"/>
                <a:cs typeface="Arial" panose="020B0604020202020204" pitchFamily="34" charset="0"/>
              </a:rPr>
              <a:t> </a:t>
            </a: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35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p:spPr>
        <p:txBody>
          <a:bodyPr wrap="square" rtlCol="0">
            <a:spAutoFit/>
          </a:bodyPr>
          <a:lstStyle/>
          <a:p>
            <a:pPr algn="r"/>
            <a:r>
              <a:rPr lang="de-DE" dirty="0">
                <a:latin typeface="Carolingia" pitchFamily="2" charset="0"/>
              </a:rPr>
              <a:t>-</a:t>
            </a: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2447018" y="4823504"/>
            <a:ext cx="3371436"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CC-BY 4.0 </a:t>
            </a:r>
            <a:r>
              <a:rPr lang="en-US" sz="900" b="0" i="0" dirty="0" err="1">
                <a:effectLst/>
                <a:latin typeface="Arial" panose="020B0604020202020204" pitchFamily="34" charset="0"/>
                <a:cs typeface="Arial" panose="020B0604020202020204" pitchFamily="34" charset="0"/>
              </a:rPr>
              <a:t>Wellcome</a:t>
            </a:r>
            <a:r>
              <a:rPr lang="en-US" sz="900" b="0" i="0" dirty="0">
                <a:effectLst/>
                <a:latin typeface="Arial" panose="020B0604020202020204" pitchFamily="34" charset="0"/>
                <a:cs typeface="Arial" panose="020B0604020202020204" pitchFamily="34" charset="0"/>
              </a:rPr>
              <a:t> Images/Wikimedia Commons</a:t>
            </a:r>
            <a:endParaRPr lang="de-DE" sz="900"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300179"/>
            <a:ext cx="761896" cy="706819"/>
          </a:xfrm>
          <a:prstGeom prst="rect">
            <a:avLst/>
          </a:prstGeom>
        </p:spPr>
      </p:pic>
      <p:pic>
        <p:nvPicPr>
          <p:cNvPr id="23" name="Grafik 22">
            <a:extLst>
              <a:ext uri="{FF2B5EF4-FFF2-40B4-BE49-F238E27FC236}">
                <a16:creationId xmlns:a16="http://schemas.microsoft.com/office/drawing/2014/main" id="{5C696847-D7FF-4A7C-85D5-376B8DE8CB18}"/>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859466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gradFill>
            <a:gsLst>
              <a:gs pos="0">
                <a:schemeClr val="accent1">
                  <a:lumMod val="20000"/>
                  <a:lumOff val="80000"/>
                </a:schemeClr>
              </a:gs>
              <a:gs pos="50000">
                <a:schemeClr val="accent1">
                  <a:lumMod val="40000"/>
                  <a:lumOff val="60000"/>
                </a:schemeClr>
              </a:gs>
              <a:gs pos="100000">
                <a:schemeClr val="accent1">
                  <a:lumMod val="20000"/>
                  <a:lumOff val="80000"/>
                </a:schemeClr>
              </a:gs>
            </a:gsLst>
          </a:gradFill>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05" t="2270" r="9607" b="4989"/>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25644" y="1952322"/>
            <a:ext cx="3842057"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Stadtbürger</a:t>
            </a:r>
          </a:p>
          <a:p>
            <a:r>
              <a:rPr lang="de-DE" sz="1050" dirty="0">
                <a:solidFill>
                  <a:schemeClr val="dk1"/>
                </a:solidFill>
                <a:latin typeface="123Marker" panose="02000603000000000000" pitchFamily="2" charset="0"/>
                <a:ea typeface="123Marker" panose="02000603000000000000" pitchFamily="2" charset="0"/>
              </a:rPr>
              <a:t>waren Stadtbewohner, die die vollen Bürgerrechte besaßen. </a:t>
            </a:r>
            <a:r>
              <a:rPr lang="de-DE" sz="1050" dirty="0">
                <a:latin typeface="123Marker" panose="02000603000000000000" pitchFamily="2" charset="0"/>
                <a:ea typeface="123Marker" panose="02000603000000000000" pitchFamily="2" charset="0"/>
              </a:rPr>
              <a:t>Oft mussten sie dafür besondere Voraussetzungen erfüllen, z.B. Immobilienbesitz oder die Zahlung einer Gebühr. Später galt “Stadtluft macht frei“. </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Ø</a:t>
            </a:r>
            <a:r>
              <a:rPr lang="de-DE" sz="1400" dirty="0">
                <a:latin typeface="123Marker" panose="02000603000000000000" pitchFamily="2" charset="0"/>
                <a:ea typeface="123Marker" panose="02000603000000000000" pitchFamily="2" charset="0"/>
                <a:cs typeface="Arial" panose="020B0604020202020204" pitchFamily="34" charset="0"/>
              </a:rPr>
              <a:t> </a:t>
            </a:r>
            <a:r>
              <a:rPr lang="de-DE" sz="1400" dirty="0">
                <a:solidFill>
                  <a:schemeClr val="dk1"/>
                </a:solidFill>
                <a:latin typeface="123Marker" panose="02000603000000000000" pitchFamily="2" charset="0"/>
                <a:ea typeface="123Marker" panose="02000603000000000000" pitchFamily="2" charset="0"/>
                <a:cs typeface="Arial" panose="020B0604020202020204" pitchFamily="34" charset="0"/>
              </a:rPr>
              <a:t>35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612071E3-0D41-40EB-932D-2F716EB7928C}"/>
              </a:ext>
            </a:extLst>
          </p:cNvPr>
          <p:cNvSpPr txBox="1"/>
          <p:nvPr/>
        </p:nvSpPr>
        <p:spPr>
          <a:xfrm>
            <a:off x="2356994" y="5962817"/>
            <a:ext cx="1414196" cy="461665"/>
          </a:xfrm>
          <a:prstGeom prst="rect">
            <a:avLst/>
          </a:prstGeom>
        </p:spPr>
        <p:txBody>
          <a:bodyPr wrap="square" rtlCol="0">
            <a:spAutoFit/>
          </a:bodyPr>
          <a:lstStyle/>
          <a:p>
            <a:pPr algn="r"/>
            <a:r>
              <a:rPr lang="de-DE" sz="2400" b="1" dirty="0">
                <a:solidFill>
                  <a:schemeClr val="dk1"/>
                </a:solidFill>
                <a:latin typeface="Carolingia" pitchFamily="2" charset="0"/>
                <a:ea typeface="123Marker" panose="02000603000000000000" pitchFamily="2" charset="0"/>
              </a:rPr>
              <a:t>-</a:t>
            </a:r>
          </a:p>
        </p:txBody>
      </p:sp>
      <p:grpSp>
        <p:nvGrpSpPr>
          <p:cNvPr id="6" name="Gruppieren 5">
            <a:extLst>
              <a:ext uri="{FF2B5EF4-FFF2-40B4-BE49-F238E27FC236}">
                <a16:creationId xmlns:a16="http://schemas.microsoft.com/office/drawing/2014/main" id="{E478B901-2E05-4594-8BE9-8D49D75CFD63}"/>
              </a:ext>
            </a:extLst>
          </p:cNvPr>
          <p:cNvGrpSpPr/>
          <p:nvPr/>
        </p:nvGrpSpPr>
        <p:grpSpPr>
          <a:xfrm>
            <a:off x="3226777" y="279474"/>
            <a:ext cx="789324" cy="734115"/>
            <a:chOff x="3226777" y="279474"/>
            <a:chExt cx="789324" cy="734115"/>
          </a:xfrm>
        </p:grpSpPr>
        <p:pic>
          <p:nvPicPr>
            <p:cNvPr id="31" name="Grafik 30" descr="Mais mit einfarbiger Füllung">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444714" y="279474"/>
              <a:ext cx="360000" cy="360000"/>
            </a:xfrm>
            <a:prstGeom prst="rect">
              <a:avLst/>
            </a:prstGeom>
          </p:spPr>
        </p:pic>
        <p:pic>
          <p:nvPicPr>
            <p:cNvPr id="3" name="Grafik 2" descr="Stadt mit einfarbiger Füllung">
              <a:extLst>
                <a:ext uri="{FF2B5EF4-FFF2-40B4-BE49-F238E27FC236}">
                  <a16:creationId xmlns:a16="http://schemas.microsoft.com/office/drawing/2014/main" id="{2B59103F-E8EA-427E-B9EB-3E5A2B4914C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26777" y="644044"/>
              <a:ext cx="360000" cy="360000"/>
            </a:xfrm>
            <a:prstGeom prst="rect">
              <a:avLst/>
            </a:prstGeom>
          </p:spPr>
        </p:pic>
        <p:pic>
          <p:nvPicPr>
            <p:cNvPr id="5" name="Grafik 4" descr="Hammer mit einfarbiger Füllung">
              <a:extLst>
                <a:ext uri="{FF2B5EF4-FFF2-40B4-BE49-F238E27FC236}">
                  <a16:creationId xmlns:a16="http://schemas.microsoft.com/office/drawing/2014/main" id="{0C92E4C5-EEFC-4C5F-9BB5-7DED8B7AB16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56101" y="653589"/>
              <a:ext cx="360000" cy="360000"/>
            </a:xfrm>
            <a:prstGeom prst="rect">
              <a:avLst/>
            </a:prstGeom>
          </p:spPr>
        </p:pic>
      </p:grpSp>
      <p:pic>
        <p:nvPicPr>
          <p:cNvPr id="27" name="Grafik 26">
            <a:extLst>
              <a:ext uri="{FF2B5EF4-FFF2-40B4-BE49-F238E27FC236}">
                <a16:creationId xmlns:a16="http://schemas.microsoft.com/office/drawing/2014/main" id="{0001CEC8-8F75-42ED-827B-E704AF274E91}"/>
              </a:ext>
            </a:extLst>
          </p:cNvPr>
          <p:cNvPicPr>
            <a:picLocks noChangeAspect="1"/>
          </p:cNvPicPr>
          <p:nvPr/>
        </p:nvPicPr>
        <p:blipFill>
          <a:blip r:embed="rId20"/>
          <a:stretch>
            <a:fillRect/>
          </a:stretch>
        </p:blipFill>
        <p:spPr>
          <a:xfrm>
            <a:off x="0" y="6433492"/>
            <a:ext cx="523492" cy="216225"/>
          </a:xfrm>
          <a:prstGeom prst="rect">
            <a:avLst/>
          </a:prstGeom>
        </p:spPr>
      </p:pic>
    </p:spTree>
    <p:extLst>
      <p:ext uri="{BB962C8B-B14F-4D97-AF65-F5344CB8AC3E}">
        <p14:creationId xmlns:p14="http://schemas.microsoft.com/office/powerpoint/2010/main" val="1656216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8" b="38894"/>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Wolfram von Eschenbach</a:t>
            </a:r>
          </a:p>
          <a:p>
            <a:r>
              <a:rPr lang="de-DE" sz="1050" dirty="0">
                <a:latin typeface="123Marker" panose="02000603000000000000" pitchFamily="2" charset="0"/>
                <a:ea typeface="123Marker" panose="02000603000000000000" pitchFamily="2" charset="0"/>
              </a:rPr>
              <a:t>war einer der berühmtesten deutschsprachigen Dichter und Minnesänger des Mittelalters. Sein berühmtestes Werk ist der “Parzival“.</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70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2155272" y="4531757"/>
            <a:ext cx="3954929"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err="1">
                <a:effectLst/>
                <a:latin typeface="Arial" panose="020B0604020202020204" pitchFamily="34" charset="0"/>
                <a:cs typeface="Arial" panose="020B0604020202020204" pitchFamily="34" charset="0"/>
              </a:rPr>
              <a:t>Fotografie</a:t>
            </a:r>
            <a:r>
              <a:rPr lang="en-US" sz="900" b="0" i="0" dirty="0">
                <a:effectLst/>
                <a:latin typeface="Arial" panose="020B0604020202020204" pitchFamily="34" charset="0"/>
                <a:cs typeface="Arial" panose="020B0604020202020204" pitchFamily="34" charset="0"/>
              </a:rPr>
              <a:t> der Statue in Wolframs-Eschenbach, CC-BY-SA 2.5</a:t>
            </a:r>
            <a:endParaRPr lang="de-DE" sz="900" dirty="0">
              <a:latin typeface="Arial" panose="020B0604020202020204" pitchFamily="34" charset="0"/>
              <a:cs typeface="Arial" panose="020B0604020202020204" pitchFamily="34" charset="0"/>
            </a:endParaRPr>
          </a:p>
        </p:txBody>
      </p:sp>
      <p:pic>
        <p:nvPicPr>
          <p:cNvPr id="31" name="Grafik 30" descr="Palette mit einfarbiger Füllung">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272641"/>
            <a:ext cx="761896" cy="761896"/>
          </a:xfrm>
          <a:prstGeom prst="rect">
            <a:avLst/>
          </a:prstGeom>
        </p:spPr>
      </p:pic>
      <p:pic>
        <p:nvPicPr>
          <p:cNvPr id="23" name="Grafik 22">
            <a:extLst>
              <a:ext uri="{FF2B5EF4-FFF2-40B4-BE49-F238E27FC236}">
                <a16:creationId xmlns:a16="http://schemas.microsoft.com/office/drawing/2014/main" id="{FB47E3C8-A95B-4F4F-8FF5-A81B2CDEFE33}"/>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779436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30" b="20130"/>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Chrétien de Troyes</a:t>
            </a:r>
          </a:p>
          <a:p>
            <a:r>
              <a:rPr lang="de-DE" sz="1050" dirty="0">
                <a:latin typeface="123Marker" panose="02000603000000000000" pitchFamily="2" charset="0"/>
                <a:ea typeface="123Marker" panose="02000603000000000000" pitchFamily="2" charset="0"/>
              </a:rPr>
              <a:t>war einer der wichtigsten Vertreter der altfranzösischen Literatur, dessen Versromane die Literatur und Kunst in ganz Europa nachhaltig beeinflussten.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50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descr="Palette mit einfarbiger Füllung">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272641"/>
            <a:ext cx="761896" cy="761896"/>
          </a:xfrm>
          <a:prstGeom prst="rect">
            <a:avLst/>
          </a:prstGeom>
        </p:spPr>
      </p:pic>
      <p:pic>
        <p:nvPicPr>
          <p:cNvPr id="23" name="Grafik 22">
            <a:extLst>
              <a:ext uri="{FF2B5EF4-FFF2-40B4-BE49-F238E27FC236}">
                <a16:creationId xmlns:a16="http://schemas.microsoft.com/office/drawing/2014/main" id="{3D7D0952-BA1E-4F40-B33B-49D7714D5D4A}"/>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2639081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2" b="61784"/>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742764"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Giotto di </a:t>
            </a:r>
            <a:r>
              <a:rPr lang="de-DE" sz="2400" b="1" dirty="0" err="1">
                <a:latin typeface="Carolingia" pitchFamily="2" charset="0"/>
                <a:ea typeface="123Marker" panose="02000603000000000000" pitchFamily="2" charset="0"/>
              </a:rPr>
              <a:t>Bondone</a:t>
            </a:r>
            <a:endParaRPr lang="de-DE" sz="2400" b="1" dirty="0">
              <a:latin typeface="Carolingia" pitchFamily="2" charset="0"/>
              <a:ea typeface="123Marker" panose="02000603000000000000" pitchFamily="2" charset="0"/>
            </a:endParaRPr>
          </a:p>
          <a:p>
            <a:r>
              <a:rPr lang="de-DE" sz="1050" dirty="0">
                <a:solidFill>
                  <a:schemeClr val="dk1"/>
                </a:solidFill>
                <a:latin typeface="123Marker" panose="02000603000000000000" pitchFamily="2" charset="0"/>
                <a:ea typeface="123Marker" panose="02000603000000000000" pitchFamily="2" charset="0"/>
              </a:rPr>
              <a:t>war ein italienischer Maler und Baumeister aus Florenz. </a:t>
            </a:r>
            <a:r>
              <a:rPr lang="de-DE" sz="1050" dirty="0">
                <a:latin typeface="123Marker" panose="02000603000000000000" pitchFamily="2" charset="0"/>
                <a:ea typeface="123Marker" panose="02000603000000000000" pitchFamily="2" charset="0"/>
              </a:rPr>
              <a:t>Während die Schöpfer der meisten mittelalterlichen Kunstwerke nicht namentlich bekannt sind, können ihm zahlreiche Werke eindeutig zugeordnet werden.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73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2398928" y="4775414"/>
            <a:ext cx="3467616"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CC-BY-SA 3.0 Hans </a:t>
            </a:r>
            <a:r>
              <a:rPr lang="en-US" sz="900" b="0" i="0" dirty="0" err="1">
                <a:effectLst/>
                <a:latin typeface="Arial" panose="020B0604020202020204" pitchFamily="34" charset="0"/>
                <a:cs typeface="Arial" panose="020B0604020202020204" pitchFamily="34" charset="0"/>
              </a:rPr>
              <a:t>Weingartz</a:t>
            </a:r>
            <a:r>
              <a:rPr lang="en-US" sz="900" b="0" i="0" dirty="0">
                <a:effectLst/>
                <a:latin typeface="Arial" panose="020B0604020202020204" pitchFamily="34" charset="0"/>
                <a:cs typeface="Arial" panose="020B0604020202020204" pitchFamily="34" charset="0"/>
              </a:rPr>
              <a:t>/Wikimedia Commons</a:t>
            </a:r>
            <a:endParaRPr lang="de-DE" sz="900" dirty="0">
              <a:latin typeface="Arial" panose="020B0604020202020204" pitchFamily="34" charset="0"/>
              <a:cs typeface="Arial" panose="020B0604020202020204" pitchFamily="34" charset="0"/>
            </a:endParaRPr>
          </a:p>
        </p:txBody>
      </p:sp>
      <p:pic>
        <p:nvPicPr>
          <p:cNvPr id="31" name="Grafik 30" descr="Palette mit einfarbiger Füllung">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272641"/>
            <a:ext cx="761896" cy="761896"/>
          </a:xfrm>
          <a:prstGeom prst="rect">
            <a:avLst/>
          </a:prstGeom>
        </p:spPr>
      </p:pic>
      <p:pic>
        <p:nvPicPr>
          <p:cNvPr id="23" name="Grafik 22">
            <a:extLst>
              <a:ext uri="{FF2B5EF4-FFF2-40B4-BE49-F238E27FC236}">
                <a16:creationId xmlns:a16="http://schemas.microsoft.com/office/drawing/2014/main" id="{7180A78D-1729-4241-9650-6AF0CECEF735}"/>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125607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25" b="17887"/>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2"/>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000" b="1" dirty="0">
                <a:latin typeface="Carolingia" pitchFamily="2" charset="0"/>
                <a:ea typeface="123Marker" panose="02000603000000000000" pitchFamily="2" charset="0"/>
              </a:rPr>
              <a:t>Walther von der Vogelweide</a:t>
            </a:r>
          </a:p>
          <a:p>
            <a:r>
              <a:rPr lang="de-DE" sz="1050" dirty="0">
                <a:solidFill>
                  <a:schemeClr val="dk1"/>
                </a:solidFill>
                <a:latin typeface="123Marker" panose="02000603000000000000" pitchFamily="2" charset="0"/>
                <a:ea typeface="123Marker" panose="02000603000000000000" pitchFamily="2" charset="0"/>
              </a:rPr>
              <a:t>gilt als bedeutendster deutschsprachiger Dichter des Mittelalters. Er verfasste Minnelieder und </a:t>
            </a:r>
            <a:r>
              <a:rPr lang="de-DE" sz="1050" dirty="0" err="1">
                <a:solidFill>
                  <a:schemeClr val="dk1"/>
                </a:solidFill>
                <a:latin typeface="123Marker" panose="02000603000000000000" pitchFamily="2" charset="0"/>
                <a:ea typeface="123Marker" panose="02000603000000000000" pitchFamily="2" charset="0"/>
              </a:rPr>
              <a:t>Sangsprüche</a:t>
            </a:r>
            <a:r>
              <a:rPr lang="de-DE" sz="1050" dirty="0">
                <a:latin typeface="123Marker" panose="02000603000000000000" pitchFamily="2" charset="0"/>
                <a:ea typeface="123Marker" panose="02000603000000000000" pitchFamily="2" charset="0"/>
              </a:rPr>
              <a:t>, von denen vergleichsweise viele überliefert wurden. Das Wissen über ihn stammt aus seinen Werken.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60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descr="Palette mit einfarbiger Füllung">
            <a:extLst>
              <a:ext uri="{FF2B5EF4-FFF2-40B4-BE49-F238E27FC236}">
                <a16:creationId xmlns:a16="http://schemas.microsoft.com/office/drawing/2014/main" id="{1F002F9D-B4D8-4010-A8DB-5A42703093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245184" y="272641"/>
            <a:ext cx="761896" cy="761896"/>
          </a:xfrm>
          <a:prstGeom prst="rect">
            <a:avLst/>
          </a:prstGeom>
        </p:spPr>
      </p:pic>
      <p:pic>
        <p:nvPicPr>
          <p:cNvPr id="23" name="Grafik 22">
            <a:extLst>
              <a:ext uri="{FF2B5EF4-FFF2-40B4-BE49-F238E27FC236}">
                <a16:creationId xmlns:a16="http://schemas.microsoft.com/office/drawing/2014/main" id="{75B0BBDA-5259-43D9-9E4F-600640074F8D}"/>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3786597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97" b="23597"/>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Hildegard von Bingen</a:t>
            </a:r>
          </a:p>
          <a:p>
            <a:r>
              <a:rPr lang="de-DE" sz="1050" dirty="0">
                <a:latin typeface="123Marker" panose="02000603000000000000" pitchFamily="2" charset="0"/>
                <a:ea typeface="123Marker" panose="02000603000000000000" pitchFamily="2" charset="0"/>
              </a:rPr>
              <a:t>war Benediktinerin, Äbtissin, Dichterin, Komponistin und Universalgelehrte. Von der katholischen Kirche wird sei heute als Heilige verehrt.</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81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grpSp>
        <p:nvGrpSpPr>
          <p:cNvPr id="9" name="Gruppieren 8">
            <a:extLst>
              <a:ext uri="{FF2B5EF4-FFF2-40B4-BE49-F238E27FC236}">
                <a16:creationId xmlns:a16="http://schemas.microsoft.com/office/drawing/2014/main" id="{AB27B79A-2DE6-4331-8E4E-8928DF4C3760}"/>
              </a:ext>
            </a:extLst>
          </p:cNvPr>
          <p:cNvGrpSpPr/>
          <p:nvPr/>
        </p:nvGrpSpPr>
        <p:grpSpPr>
          <a:xfrm>
            <a:off x="3445777" y="290312"/>
            <a:ext cx="360710" cy="748118"/>
            <a:chOff x="3445777" y="362567"/>
            <a:chExt cx="360710" cy="748118"/>
          </a:xfrm>
        </p:grpSpPr>
        <p:cxnSp>
          <p:nvCxnSpPr>
            <p:cNvPr id="4" name="Gerader Verbinder 3">
              <a:extLst>
                <a:ext uri="{FF2B5EF4-FFF2-40B4-BE49-F238E27FC236}">
                  <a16:creationId xmlns:a16="http://schemas.microsoft.com/office/drawing/2014/main" id="{B55D00C2-4A72-4208-964A-31065EEF62DD}"/>
                </a:ext>
              </a:extLst>
            </p:cNvPr>
            <p:cNvCxnSpPr>
              <a:cxnSpLocks/>
              <a:stCxn id="2" idx="4"/>
            </p:cNvCxnSpPr>
            <p:nvPr/>
          </p:nvCxnSpPr>
          <p:spPr>
            <a:xfrm>
              <a:off x="3625777" y="722567"/>
              <a:ext cx="0" cy="388118"/>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7" name="Gruppieren 6">
              <a:extLst>
                <a:ext uri="{FF2B5EF4-FFF2-40B4-BE49-F238E27FC236}">
                  <a16:creationId xmlns:a16="http://schemas.microsoft.com/office/drawing/2014/main" id="{E37628A3-2C36-4BE9-885B-EDD9190D611D}"/>
                </a:ext>
              </a:extLst>
            </p:cNvPr>
            <p:cNvGrpSpPr/>
            <p:nvPr/>
          </p:nvGrpSpPr>
          <p:grpSpPr>
            <a:xfrm>
              <a:off x="3445777" y="362567"/>
              <a:ext cx="360710" cy="541342"/>
              <a:chOff x="3445422" y="337813"/>
              <a:chExt cx="360710" cy="541342"/>
            </a:xfrm>
          </p:grpSpPr>
          <p:sp>
            <p:nvSpPr>
              <p:cNvPr id="2" name="Ellipse 1">
                <a:extLst>
                  <a:ext uri="{FF2B5EF4-FFF2-40B4-BE49-F238E27FC236}">
                    <a16:creationId xmlns:a16="http://schemas.microsoft.com/office/drawing/2014/main" id="{72017451-4BE0-4509-A76D-8674D983AC85}"/>
                  </a:ext>
                </a:extLst>
              </p:cNvPr>
              <p:cNvSpPr/>
              <p:nvPr/>
            </p:nvSpPr>
            <p:spPr>
              <a:xfrm>
                <a:off x="3445422" y="337813"/>
                <a:ext cx="360000" cy="360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0" name="Gerader Verbinder 39">
                <a:extLst>
                  <a:ext uri="{FF2B5EF4-FFF2-40B4-BE49-F238E27FC236}">
                    <a16:creationId xmlns:a16="http://schemas.microsoft.com/office/drawing/2014/main" id="{0444C21E-A936-49F4-8907-86736FECD00B}"/>
                  </a:ext>
                </a:extLst>
              </p:cNvPr>
              <p:cNvCxnSpPr/>
              <p:nvPr/>
            </p:nvCxnSpPr>
            <p:spPr>
              <a:xfrm>
                <a:off x="3446132" y="879155"/>
                <a:ext cx="360000" cy="0"/>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pic>
        <p:nvPicPr>
          <p:cNvPr id="27" name="Grafik 26">
            <a:extLst>
              <a:ext uri="{FF2B5EF4-FFF2-40B4-BE49-F238E27FC236}">
                <a16:creationId xmlns:a16="http://schemas.microsoft.com/office/drawing/2014/main" id="{95D32C06-8DA4-4470-AAC9-81CC289A5928}"/>
              </a:ext>
            </a:extLst>
          </p:cNvPr>
          <p:cNvPicPr>
            <a:picLocks noChangeAspect="1"/>
          </p:cNvPicPr>
          <p:nvPr/>
        </p:nvPicPr>
        <p:blipFill>
          <a:blip r:embed="rId14"/>
          <a:stretch>
            <a:fillRect/>
          </a:stretch>
        </p:blipFill>
        <p:spPr>
          <a:xfrm>
            <a:off x="0" y="6433492"/>
            <a:ext cx="523492" cy="216225"/>
          </a:xfrm>
          <a:prstGeom prst="rect">
            <a:avLst/>
          </a:prstGeom>
        </p:spPr>
      </p:pic>
    </p:spTree>
    <p:extLst>
      <p:ext uri="{BB962C8B-B14F-4D97-AF65-F5344CB8AC3E}">
        <p14:creationId xmlns:p14="http://schemas.microsoft.com/office/powerpoint/2010/main" val="2820776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9" r="3079"/>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2000251"/>
            <a:ext cx="3600000" cy="102854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Otto der Große</a:t>
            </a:r>
          </a:p>
          <a:p>
            <a:r>
              <a:rPr lang="de-DE" sz="1050" dirty="0">
                <a:solidFill>
                  <a:schemeClr val="dk1"/>
                </a:solidFill>
                <a:latin typeface="123Marker" panose="02000603000000000000" pitchFamily="2" charset="0"/>
                <a:ea typeface="123Marker" panose="02000603000000000000" pitchFamily="2" charset="0"/>
              </a:rPr>
              <a:t>war ab 962 r</a:t>
            </a:r>
            <a:r>
              <a:rPr lang="de-DE" sz="1050" dirty="0">
                <a:latin typeface="123Marker" panose="02000603000000000000" pitchFamily="2" charset="0"/>
                <a:ea typeface="123Marker" panose="02000603000000000000" pitchFamily="2" charset="0"/>
              </a:rPr>
              <a:t>ömisch-deutscher Kaiser, der gegenüber dem Adel viel Macht gewinnen konnte. Mit der Schlacht auf dem Lechfeld wurde er zum “Retter der Christenheit“.</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61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pic>
        <p:nvPicPr>
          <p:cNvPr id="41" name="Grafik 40" descr="Kron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8932" y="196389"/>
            <a:ext cx="914400" cy="914400"/>
          </a:xfrm>
          <a:prstGeom prst="rect">
            <a:avLst/>
          </a:prstGeom>
        </p:spPr>
      </p:pic>
      <p:sp>
        <p:nvSpPr>
          <p:cNvPr id="24" name="Textfeld 23">
            <a:extLst>
              <a:ext uri="{FF2B5EF4-FFF2-40B4-BE49-F238E27FC236}">
                <a16:creationId xmlns:a16="http://schemas.microsoft.com/office/drawing/2014/main" id="{01D47D39-401C-4E10-8980-6CE50FD7B8D5}"/>
              </a:ext>
            </a:extLst>
          </p:cNvPr>
          <p:cNvSpPr txBox="1"/>
          <p:nvPr/>
        </p:nvSpPr>
        <p:spPr>
          <a:xfrm rot="16200000">
            <a:off x="3386376" y="5762864"/>
            <a:ext cx="1492716"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Public Domain</a:t>
            </a:r>
            <a:endParaRPr lang="de-DE" sz="900" dirty="0">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DE75F077-D323-4BF8-8FDC-E0BFFE6AD5AD}"/>
              </a:ext>
            </a:extLst>
          </p:cNvPr>
          <p:cNvPicPr>
            <a:picLocks noChangeAspect="1"/>
          </p:cNvPicPr>
          <p:nvPr/>
        </p:nvPicPr>
        <p:blipFill>
          <a:blip r:embed="rId17"/>
          <a:stretch>
            <a:fillRect/>
          </a:stretch>
        </p:blipFill>
        <p:spPr>
          <a:xfrm>
            <a:off x="0" y="6433492"/>
            <a:ext cx="523492" cy="216225"/>
          </a:xfrm>
          <a:prstGeom prst="rect">
            <a:avLst/>
          </a:prstGeom>
        </p:spPr>
      </p:pic>
    </p:spTree>
    <p:extLst>
      <p:ext uri="{BB962C8B-B14F-4D97-AF65-F5344CB8AC3E}">
        <p14:creationId xmlns:p14="http://schemas.microsoft.com/office/powerpoint/2010/main" val="3457712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91" t="31455" r="1675" b="37464"/>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Theophanu</a:t>
            </a:r>
          </a:p>
          <a:p>
            <a:r>
              <a:rPr lang="de-DE" sz="1050" dirty="0">
                <a:solidFill>
                  <a:schemeClr val="dk1"/>
                </a:solidFill>
                <a:latin typeface="123Marker" panose="02000603000000000000" pitchFamily="2" charset="0"/>
                <a:ea typeface="123Marker" panose="02000603000000000000" pitchFamily="2" charset="0"/>
              </a:rPr>
              <a:t>regierte das Römisch-Deutsche Reich als Mitkaiserin mit ihrem Mann Otto II. und Kaiserin. Sie war eine der einflussreichsten Herrscherinnen des Mittelalters.</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36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229282" y="5605769"/>
            <a:ext cx="1806905"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err="1">
                <a:effectLst/>
                <a:latin typeface="Arial" panose="020B0604020202020204" pitchFamily="34" charset="0"/>
                <a:cs typeface="Arial" panose="020B0604020202020204" pitchFamily="34" charset="0"/>
              </a:rPr>
              <a:t>Flickrs</a:t>
            </a:r>
            <a:r>
              <a:rPr lang="en-US" sz="900" b="0" i="0" dirty="0">
                <a:effectLst/>
                <a:latin typeface="Arial" panose="020B0604020202020204" pitchFamily="34" charset="0"/>
                <a:cs typeface="Arial" panose="020B0604020202020204" pitchFamily="34" charset="0"/>
              </a:rPr>
              <a:t> the commons</a:t>
            </a:r>
            <a:endParaRPr lang="de-DE" sz="900" dirty="0">
              <a:latin typeface="Arial" panose="020B0604020202020204" pitchFamily="34" charset="0"/>
              <a:cs typeface="Arial" panose="020B0604020202020204" pitchFamily="34" charset="0"/>
            </a:endParaRPr>
          </a:p>
        </p:txBody>
      </p:sp>
      <p:grpSp>
        <p:nvGrpSpPr>
          <p:cNvPr id="9" name="Gruppieren 8">
            <a:extLst>
              <a:ext uri="{FF2B5EF4-FFF2-40B4-BE49-F238E27FC236}">
                <a16:creationId xmlns:a16="http://schemas.microsoft.com/office/drawing/2014/main" id="{AB27B79A-2DE6-4331-8E4E-8928DF4C3760}"/>
              </a:ext>
            </a:extLst>
          </p:cNvPr>
          <p:cNvGrpSpPr/>
          <p:nvPr/>
        </p:nvGrpSpPr>
        <p:grpSpPr>
          <a:xfrm>
            <a:off x="3445777" y="290312"/>
            <a:ext cx="360710" cy="748118"/>
            <a:chOff x="3445777" y="362567"/>
            <a:chExt cx="360710" cy="748118"/>
          </a:xfrm>
        </p:grpSpPr>
        <p:cxnSp>
          <p:nvCxnSpPr>
            <p:cNvPr id="4" name="Gerader Verbinder 3">
              <a:extLst>
                <a:ext uri="{FF2B5EF4-FFF2-40B4-BE49-F238E27FC236}">
                  <a16:creationId xmlns:a16="http://schemas.microsoft.com/office/drawing/2014/main" id="{B55D00C2-4A72-4208-964A-31065EEF62DD}"/>
                </a:ext>
              </a:extLst>
            </p:cNvPr>
            <p:cNvCxnSpPr>
              <a:cxnSpLocks/>
              <a:stCxn id="2" idx="4"/>
            </p:cNvCxnSpPr>
            <p:nvPr/>
          </p:nvCxnSpPr>
          <p:spPr>
            <a:xfrm>
              <a:off x="3625777" y="722567"/>
              <a:ext cx="0" cy="388118"/>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7" name="Gruppieren 6">
              <a:extLst>
                <a:ext uri="{FF2B5EF4-FFF2-40B4-BE49-F238E27FC236}">
                  <a16:creationId xmlns:a16="http://schemas.microsoft.com/office/drawing/2014/main" id="{E37628A3-2C36-4BE9-885B-EDD9190D611D}"/>
                </a:ext>
              </a:extLst>
            </p:cNvPr>
            <p:cNvGrpSpPr/>
            <p:nvPr/>
          </p:nvGrpSpPr>
          <p:grpSpPr>
            <a:xfrm>
              <a:off x="3445777" y="362567"/>
              <a:ext cx="360710" cy="541342"/>
              <a:chOff x="3445422" y="337813"/>
              <a:chExt cx="360710" cy="541342"/>
            </a:xfrm>
          </p:grpSpPr>
          <p:sp>
            <p:nvSpPr>
              <p:cNvPr id="2" name="Ellipse 1">
                <a:extLst>
                  <a:ext uri="{FF2B5EF4-FFF2-40B4-BE49-F238E27FC236}">
                    <a16:creationId xmlns:a16="http://schemas.microsoft.com/office/drawing/2014/main" id="{72017451-4BE0-4509-A76D-8674D983AC85}"/>
                  </a:ext>
                </a:extLst>
              </p:cNvPr>
              <p:cNvSpPr/>
              <p:nvPr/>
            </p:nvSpPr>
            <p:spPr>
              <a:xfrm>
                <a:off x="3445422" y="337813"/>
                <a:ext cx="360000" cy="360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0" name="Gerader Verbinder 39">
                <a:extLst>
                  <a:ext uri="{FF2B5EF4-FFF2-40B4-BE49-F238E27FC236}">
                    <a16:creationId xmlns:a16="http://schemas.microsoft.com/office/drawing/2014/main" id="{0444C21E-A936-49F4-8907-86736FECD00B}"/>
                  </a:ext>
                </a:extLst>
              </p:cNvPr>
              <p:cNvCxnSpPr/>
              <p:nvPr/>
            </p:nvCxnSpPr>
            <p:spPr>
              <a:xfrm>
                <a:off x="3446132" y="879155"/>
                <a:ext cx="360000" cy="0"/>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pic>
        <p:nvPicPr>
          <p:cNvPr id="27" name="Grafik 26">
            <a:extLst>
              <a:ext uri="{FF2B5EF4-FFF2-40B4-BE49-F238E27FC236}">
                <a16:creationId xmlns:a16="http://schemas.microsoft.com/office/drawing/2014/main" id="{78AA0BEC-88DE-43AA-B97D-4DB58F3BF4F9}"/>
              </a:ext>
            </a:extLst>
          </p:cNvPr>
          <p:cNvPicPr>
            <a:picLocks noChangeAspect="1"/>
          </p:cNvPicPr>
          <p:nvPr/>
        </p:nvPicPr>
        <p:blipFill>
          <a:blip r:embed="rId14"/>
          <a:stretch>
            <a:fillRect/>
          </a:stretch>
        </p:blipFill>
        <p:spPr>
          <a:xfrm>
            <a:off x="0" y="6433492"/>
            <a:ext cx="523492" cy="216225"/>
          </a:xfrm>
          <a:prstGeom prst="rect">
            <a:avLst/>
          </a:prstGeom>
        </p:spPr>
      </p:pic>
    </p:spTree>
    <p:extLst>
      <p:ext uri="{BB962C8B-B14F-4D97-AF65-F5344CB8AC3E}">
        <p14:creationId xmlns:p14="http://schemas.microsoft.com/office/powerpoint/2010/main" val="2331263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70" b="12570"/>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latin typeface="Carolingia" pitchFamily="2" charset="0"/>
                <a:ea typeface="123Marker" panose="02000603000000000000" pitchFamily="2" charset="0"/>
              </a:rPr>
              <a:t>Eleonore von Aquitanien</a:t>
            </a:r>
          </a:p>
          <a:p>
            <a:r>
              <a:rPr lang="de-DE" sz="1050" dirty="0">
                <a:latin typeface="123Marker" panose="02000603000000000000" pitchFamily="2" charset="0"/>
                <a:ea typeface="123Marker" panose="02000603000000000000" pitchFamily="2" charset="0"/>
              </a:rPr>
              <a:t>Lebte im 12. Jahrhundert. Sie wurde durch Heirat erst zur Königin von Frankreich und dann Königin von England. Sie gilt noch heute als eine der einflussreichsten Frauen des Mittelalters.</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82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grpSp>
        <p:nvGrpSpPr>
          <p:cNvPr id="9" name="Gruppieren 8">
            <a:extLst>
              <a:ext uri="{FF2B5EF4-FFF2-40B4-BE49-F238E27FC236}">
                <a16:creationId xmlns:a16="http://schemas.microsoft.com/office/drawing/2014/main" id="{AB27B79A-2DE6-4331-8E4E-8928DF4C3760}"/>
              </a:ext>
            </a:extLst>
          </p:cNvPr>
          <p:cNvGrpSpPr/>
          <p:nvPr/>
        </p:nvGrpSpPr>
        <p:grpSpPr>
          <a:xfrm>
            <a:off x="3445777" y="290312"/>
            <a:ext cx="360710" cy="748118"/>
            <a:chOff x="3445777" y="362567"/>
            <a:chExt cx="360710" cy="748118"/>
          </a:xfrm>
        </p:grpSpPr>
        <p:cxnSp>
          <p:nvCxnSpPr>
            <p:cNvPr id="4" name="Gerader Verbinder 3">
              <a:extLst>
                <a:ext uri="{FF2B5EF4-FFF2-40B4-BE49-F238E27FC236}">
                  <a16:creationId xmlns:a16="http://schemas.microsoft.com/office/drawing/2014/main" id="{B55D00C2-4A72-4208-964A-31065EEF62DD}"/>
                </a:ext>
              </a:extLst>
            </p:cNvPr>
            <p:cNvCxnSpPr>
              <a:cxnSpLocks/>
              <a:stCxn id="2" idx="4"/>
            </p:cNvCxnSpPr>
            <p:nvPr/>
          </p:nvCxnSpPr>
          <p:spPr>
            <a:xfrm>
              <a:off x="3625777" y="722567"/>
              <a:ext cx="0" cy="388118"/>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7" name="Gruppieren 6">
              <a:extLst>
                <a:ext uri="{FF2B5EF4-FFF2-40B4-BE49-F238E27FC236}">
                  <a16:creationId xmlns:a16="http://schemas.microsoft.com/office/drawing/2014/main" id="{E37628A3-2C36-4BE9-885B-EDD9190D611D}"/>
                </a:ext>
              </a:extLst>
            </p:cNvPr>
            <p:cNvGrpSpPr/>
            <p:nvPr/>
          </p:nvGrpSpPr>
          <p:grpSpPr>
            <a:xfrm>
              <a:off x="3445777" y="362567"/>
              <a:ext cx="360710" cy="541342"/>
              <a:chOff x="3445422" y="337813"/>
              <a:chExt cx="360710" cy="541342"/>
            </a:xfrm>
          </p:grpSpPr>
          <p:sp>
            <p:nvSpPr>
              <p:cNvPr id="2" name="Ellipse 1">
                <a:extLst>
                  <a:ext uri="{FF2B5EF4-FFF2-40B4-BE49-F238E27FC236}">
                    <a16:creationId xmlns:a16="http://schemas.microsoft.com/office/drawing/2014/main" id="{72017451-4BE0-4509-A76D-8674D983AC85}"/>
                  </a:ext>
                </a:extLst>
              </p:cNvPr>
              <p:cNvSpPr/>
              <p:nvPr/>
            </p:nvSpPr>
            <p:spPr>
              <a:xfrm>
                <a:off x="3445422" y="337813"/>
                <a:ext cx="360000" cy="360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0" name="Gerader Verbinder 39">
                <a:extLst>
                  <a:ext uri="{FF2B5EF4-FFF2-40B4-BE49-F238E27FC236}">
                    <a16:creationId xmlns:a16="http://schemas.microsoft.com/office/drawing/2014/main" id="{0444C21E-A936-49F4-8907-86736FECD00B}"/>
                  </a:ext>
                </a:extLst>
              </p:cNvPr>
              <p:cNvCxnSpPr/>
              <p:nvPr/>
            </p:nvCxnSpPr>
            <p:spPr>
              <a:xfrm>
                <a:off x="3446132" y="879155"/>
                <a:ext cx="360000" cy="0"/>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pic>
        <p:nvPicPr>
          <p:cNvPr id="27" name="Grafik 26">
            <a:extLst>
              <a:ext uri="{FF2B5EF4-FFF2-40B4-BE49-F238E27FC236}">
                <a16:creationId xmlns:a16="http://schemas.microsoft.com/office/drawing/2014/main" id="{49E83549-5E51-4971-BA6F-87A29A219252}"/>
              </a:ext>
            </a:extLst>
          </p:cNvPr>
          <p:cNvPicPr>
            <a:picLocks noChangeAspect="1"/>
          </p:cNvPicPr>
          <p:nvPr/>
        </p:nvPicPr>
        <p:blipFill>
          <a:blip r:embed="rId14"/>
          <a:stretch>
            <a:fillRect/>
          </a:stretch>
        </p:blipFill>
        <p:spPr>
          <a:xfrm>
            <a:off x="0" y="6433492"/>
            <a:ext cx="523492" cy="216225"/>
          </a:xfrm>
          <a:prstGeom prst="rect">
            <a:avLst/>
          </a:prstGeom>
        </p:spPr>
      </p:pic>
    </p:spTree>
    <p:extLst>
      <p:ext uri="{BB962C8B-B14F-4D97-AF65-F5344CB8AC3E}">
        <p14:creationId xmlns:p14="http://schemas.microsoft.com/office/powerpoint/2010/main" val="1582496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64" t="14614" r="9503" b="41247"/>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4">
              <a:lumMod val="60000"/>
              <a:lumOff val="4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7" y="1948791"/>
            <a:ext cx="3842057"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000" b="1" dirty="0" err="1">
                <a:latin typeface="Carolingia" pitchFamily="2" charset="0"/>
                <a:ea typeface="123Marker" panose="02000603000000000000" pitchFamily="2" charset="0"/>
              </a:rPr>
              <a:t>Hrotsvit</a:t>
            </a:r>
            <a:r>
              <a:rPr lang="de-DE" sz="2000" b="1" dirty="0">
                <a:latin typeface="Carolingia" pitchFamily="2" charset="0"/>
                <a:ea typeface="123Marker" panose="02000603000000000000" pitchFamily="2" charset="0"/>
              </a:rPr>
              <a:t> von Gandersheim</a:t>
            </a:r>
          </a:p>
          <a:p>
            <a:r>
              <a:rPr lang="de-DE" sz="1050" dirty="0">
                <a:latin typeface="123Marker" panose="02000603000000000000" pitchFamily="2" charset="0"/>
                <a:ea typeface="123Marker" panose="02000603000000000000" pitchFamily="2" charset="0"/>
              </a:rPr>
              <a:t>lebte im Stift Gandersheim, einem Kloster. Sie gilt heute als erste deutsche Dichterin und verfasste geistliche Schriften, historische Dichtungen und Dramen (= Theaterstücke), beispielsweise über Otto den Großen.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38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sp>
        <p:nvSpPr>
          <p:cNvPr id="29" name="Textfeld 28">
            <a:extLst>
              <a:ext uri="{FF2B5EF4-FFF2-40B4-BE49-F238E27FC236}">
                <a16:creationId xmlns:a16="http://schemas.microsoft.com/office/drawing/2014/main" id="{B2386A82-1019-4390-83A5-47BB119A87A3}"/>
              </a:ext>
            </a:extLst>
          </p:cNvPr>
          <p:cNvSpPr txBox="1"/>
          <p:nvPr/>
        </p:nvSpPr>
        <p:spPr>
          <a:xfrm rot="16200000">
            <a:off x="3395994" y="5772482"/>
            <a:ext cx="1473480"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Public domain</a:t>
            </a:r>
            <a:endParaRPr lang="de-DE" sz="900" dirty="0">
              <a:latin typeface="Arial" panose="020B0604020202020204" pitchFamily="34" charset="0"/>
              <a:cs typeface="Arial" panose="020B0604020202020204" pitchFamily="34" charset="0"/>
            </a:endParaRPr>
          </a:p>
        </p:txBody>
      </p:sp>
      <p:grpSp>
        <p:nvGrpSpPr>
          <p:cNvPr id="9" name="Gruppieren 8">
            <a:extLst>
              <a:ext uri="{FF2B5EF4-FFF2-40B4-BE49-F238E27FC236}">
                <a16:creationId xmlns:a16="http://schemas.microsoft.com/office/drawing/2014/main" id="{AB27B79A-2DE6-4331-8E4E-8928DF4C3760}"/>
              </a:ext>
            </a:extLst>
          </p:cNvPr>
          <p:cNvGrpSpPr/>
          <p:nvPr/>
        </p:nvGrpSpPr>
        <p:grpSpPr>
          <a:xfrm>
            <a:off x="3445777" y="290312"/>
            <a:ext cx="360710" cy="748118"/>
            <a:chOff x="3445777" y="362567"/>
            <a:chExt cx="360710" cy="748118"/>
          </a:xfrm>
        </p:grpSpPr>
        <p:cxnSp>
          <p:nvCxnSpPr>
            <p:cNvPr id="4" name="Gerader Verbinder 3">
              <a:extLst>
                <a:ext uri="{FF2B5EF4-FFF2-40B4-BE49-F238E27FC236}">
                  <a16:creationId xmlns:a16="http://schemas.microsoft.com/office/drawing/2014/main" id="{B55D00C2-4A72-4208-964A-31065EEF62DD}"/>
                </a:ext>
              </a:extLst>
            </p:cNvPr>
            <p:cNvCxnSpPr>
              <a:cxnSpLocks/>
              <a:stCxn id="2" idx="4"/>
            </p:cNvCxnSpPr>
            <p:nvPr/>
          </p:nvCxnSpPr>
          <p:spPr>
            <a:xfrm>
              <a:off x="3625777" y="722567"/>
              <a:ext cx="0" cy="388118"/>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7" name="Gruppieren 6">
              <a:extLst>
                <a:ext uri="{FF2B5EF4-FFF2-40B4-BE49-F238E27FC236}">
                  <a16:creationId xmlns:a16="http://schemas.microsoft.com/office/drawing/2014/main" id="{E37628A3-2C36-4BE9-885B-EDD9190D611D}"/>
                </a:ext>
              </a:extLst>
            </p:cNvPr>
            <p:cNvGrpSpPr/>
            <p:nvPr/>
          </p:nvGrpSpPr>
          <p:grpSpPr>
            <a:xfrm>
              <a:off x="3445777" y="362567"/>
              <a:ext cx="360710" cy="541342"/>
              <a:chOff x="3445422" y="337813"/>
              <a:chExt cx="360710" cy="541342"/>
            </a:xfrm>
          </p:grpSpPr>
          <p:sp>
            <p:nvSpPr>
              <p:cNvPr id="2" name="Ellipse 1">
                <a:extLst>
                  <a:ext uri="{FF2B5EF4-FFF2-40B4-BE49-F238E27FC236}">
                    <a16:creationId xmlns:a16="http://schemas.microsoft.com/office/drawing/2014/main" id="{72017451-4BE0-4509-A76D-8674D983AC85}"/>
                  </a:ext>
                </a:extLst>
              </p:cNvPr>
              <p:cNvSpPr/>
              <p:nvPr/>
            </p:nvSpPr>
            <p:spPr>
              <a:xfrm>
                <a:off x="3445422" y="337813"/>
                <a:ext cx="360000" cy="360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0" name="Gerader Verbinder 39">
                <a:extLst>
                  <a:ext uri="{FF2B5EF4-FFF2-40B4-BE49-F238E27FC236}">
                    <a16:creationId xmlns:a16="http://schemas.microsoft.com/office/drawing/2014/main" id="{0444C21E-A936-49F4-8907-86736FECD00B}"/>
                  </a:ext>
                </a:extLst>
              </p:cNvPr>
              <p:cNvCxnSpPr/>
              <p:nvPr/>
            </p:nvCxnSpPr>
            <p:spPr>
              <a:xfrm>
                <a:off x="3446132" y="879155"/>
                <a:ext cx="360000" cy="0"/>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pic>
        <p:nvPicPr>
          <p:cNvPr id="27" name="Grafik 26">
            <a:extLst>
              <a:ext uri="{FF2B5EF4-FFF2-40B4-BE49-F238E27FC236}">
                <a16:creationId xmlns:a16="http://schemas.microsoft.com/office/drawing/2014/main" id="{B5870609-B55D-47CE-9527-491D07A6B547}"/>
              </a:ext>
            </a:extLst>
          </p:cNvPr>
          <p:cNvPicPr>
            <a:picLocks noChangeAspect="1"/>
          </p:cNvPicPr>
          <p:nvPr/>
        </p:nvPicPr>
        <p:blipFill>
          <a:blip r:embed="rId14"/>
          <a:stretch>
            <a:fillRect/>
          </a:stretch>
        </p:blipFill>
        <p:spPr>
          <a:xfrm>
            <a:off x="0" y="6433492"/>
            <a:ext cx="523492" cy="216225"/>
          </a:xfrm>
          <a:prstGeom prst="rect">
            <a:avLst/>
          </a:prstGeom>
        </p:spPr>
      </p:pic>
    </p:spTree>
    <p:extLst>
      <p:ext uri="{BB962C8B-B14F-4D97-AF65-F5344CB8AC3E}">
        <p14:creationId xmlns:p14="http://schemas.microsoft.com/office/powerpoint/2010/main" val="89897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94" t="5476" r="7418" b="51721"/>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5"/>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Friedrich I. (Barbarossa)</a:t>
            </a:r>
          </a:p>
          <a:p>
            <a:r>
              <a:rPr lang="de-DE" sz="1050" dirty="0">
                <a:solidFill>
                  <a:schemeClr val="dk1"/>
                </a:solidFill>
                <a:latin typeface="123Marker" panose="02000603000000000000" pitchFamily="2" charset="0"/>
                <a:ea typeface="123Marker" panose="02000603000000000000" pitchFamily="2" charset="0"/>
              </a:rPr>
              <a:t>war ab 1155 Kaiser des römisch-deutschen Reic</a:t>
            </a:r>
            <a:r>
              <a:rPr lang="de-DE" sz="1050" dirty="0">
                <a:latin typeface="123Marker" panose="02000603000000000000" pitchFamily="2" charset="0"/>
                <a:ea typeface="123Marker" panose="02000603000000000000" pitchFamily="2" charset="0"/>
              </a:rPr>
              <a:t>hes. Wegen eines anhaltenden Konflikts mit dem Papst wurde er exkommuniziert, obwohl er an Kreuzzügen teilgenommen hatte.</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68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pic>
        <p:nvPicPr>
          <p:cNvPr id="41" name="Grafik 40" descr="Kron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68932" y="196389"/>
            <a:ext cx="914400" cy="914400"/>
          </a:xfrm>
          <a:prstGeom prst="rect">
            <a:avLst/>
          </a:prstGeom>
        </p:spPr>
      </p:pic>
      <p:sp>
        <p:nvSpPr>
          <p:cNvPr id="23" name="Textfeld 22">
            <a:extLst>
              <a:ext uri="{FF2B5EF4-FFF2-40B4-BE49-F238E27FC236}">
                <a16:creationId xmlns:a16="http://schemas.microsoft.com/office/drawing/2014/main" id="{0FC9F7AA-C420-48DD-A026-6E3040FFEAD8}"/>
              </a:ext>
            </a:extLst>
          </p:cNvPr>
          <p:cNvSpPr txBox="1"/>
          <p:nvPr/>
        </p:nvSpPr>
        <p:spPr>
          <a:xfrm rot="16200000">
            <a:off x="3386376" y="5762864"/>
            <a:ext cx="1492716"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Public Domain</a:t>
            </a:r>
            <a:endParaRPr lang="de-DE" sz="900" dirty="0">
              <a:latin typeface="Arial" panose="020B0604020202020204" pitchFamily="34" charset="0"/>
              <a:cs typeface="Arial" panose="020B0604020202020204" pitchFamily="34" charset="0"/>
            </a:endParaRPr>
          </a:p>
        </p:txBody>
      </p:sp>
      <p:pic>
        <p:nvPicPr>
          <p:cNvPr id="24" name="Grafik 23">
            <a:extLst>
              <a:ext uri="{FF2B5EF4-FFF2-40B4-BE49-F238E27FC236}">
                <a16:creationId xmlns:a16="http://schemas.microsoft.com/office/drawing/2014/main" id="{E7DE68FF-27EB-49C0-BDE5-3F3AB41FD8F9}"/>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355312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67" b="55277"/>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Gregor VII.</a:t>
            </a:r>
          </a:p>
          <a:p>
            <a:r>
              <a:rPr lang="de-DE" sz="1050" dirty="0">
                <a:latin typeface="123Marker" panose="02000603000000000000" pitchFamily="2" charset="0"/>
                <a:ea typeface="123Marker" panose="02000603000000000000" pitchFamily="2" charset="0"/>
              </a:rPr>
              <a:t>war ab 1073 Papst. Er wollte die Kirche reformieren, war jedoch deswegen auch sehr umstritten. Von einem Mitstreiter wurde er als “Zuchtrute Gottes“ bezeichnet.</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58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grpSp>
        <p:nvGrpSpPr>
          <p:cNvPr id="3" name="Gruppieren 2">
            <a:extLst>
              <a:ext uri="{FF2B5EF4-FFF2-40B4-BE49-F238E27FC236}">
                <a16:creationId xmlns:a16="http://schemas.microsoft.com/office/drawing/2014/main" id="{4C524E44-A587-4392-B48F-19F733458D7B}"/>
              </a:ext>
            </a:extLst>
          </p:cNvPr>
          <p:cNvGrpSpPr/>
          <p:nvPr/>
        </p:nvGrpSpPr>
        <p:grpSpPr>
          <a:xfrm>
            <a:off x="3285634" y="273176"/>
            <a:ext cx="679450" cy="828000"/>
            <a:chOff x="3285634" y="273176"/>
            <a:chExt cx="679450" cy="828000"/>
          </a:xfrm>
        </p:grpSpPr>
        <p:sp>
          <p:nvSpPr>
            <p:cNvPr id="2" name="Rechteck 1">
              <a:extLst>
                <a:ext uri="{FF2B5EF4-FFF2-40B4-BE49-F238E27FC236}">
                  <a16:creationId xmlns:a16="http://schemas.microsoft.com/office/drawing/2014/main" id="{FCA6BBC8-1CE5-4679-B25D-A998F4A28548}"/>
                </a:ext>
              </a:extLst>
            </p:cNvPr>
            <p:cNvSpPr/>
            <p:nvPr/>
          </p:nvSpPr>
          <p:spPr>
            <a:xfrm>
              <a:off x="3285634" y="539289"/>
              <a:ext cx="679450" cy="11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800EBAB-1C51-4DD8-BE55-22EC15222B75}"/>
                </a:ext>
              </a:extLst>
            </p:cNvPr>
            <p:cNvSpPr/>
            <p:nvPr/>
          </p:nvSpPr>
          <p:spPr>
            <a:xfrm>
              <a:off x="3567759" y="273176"/>
              <a:ext cx="115200" cy="82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sp>
        <p:nvSpPr>
          <p:cNvPr id="27" name="Textfeld 26">
            <a:extLst>
              <a:ext uri="{FF2B5EF4-FFF2-40B4-BE49-F238E27FC236}">
                <a16:creationId xmlns:a16="http://schemas.microsoft.com/office/drawing/2014/main" id="{AD69C05F-2E29-481B-A5BD-34D47EE0516C}"/>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25" name="Grafik 24">
            <a:extLst>
              <a:ext uri="{FF2B5EF4-FFF2-40B4-BE49-F238E27FC236}">
                <a16:creationId xmlns:a16="http://schemas.microsoft.com/office/drawing/2014/main" id="{663EB1C8-A243-484C-AA7F-12FEAED6E5E5}"/>
              </a:ext>
            </a:extLst>
          </p:cNvPr>
          <p:cNvPicPr>
            <a:picLocks noChangeAspect="1"/>
          </p:cNvPicPr>
          <p:nvPr/>
        </p:nvPicPr>
        <p:blipFill>
          <a:blip r:embed="rId14"/>
          <a:stretch>
            <a:fillRect/>
          </a:stretch>
        </p:blipFill>
        <p:spPr>
          <a:xfrm>
            <a:off x="0" y="6433492"/>
            <a:ext cx="523492" cy="216225"/>
          </a:xfrm>
          <a:prstGeom prst="rect">
            <a:avLst/>
          </a:prstGeom>
        </p:spPr>
      </p:pic>
    </p:spTree>
    <p:extLst>
      <p:ext uri="{BB962C8B-B14F-4D97-AF65-F5344CB8AC3E}">
        <p14:creationId xmlns:p14="http://schemas.microsoft.com/office/powerpoint/2010/main" val="4101080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24" name="Picture 2">
            <a:hlinkClick r:id="rId2"/>
            <a:extLst>
              <a:ext uri="{FF2B5EF4-FFF2-40B4-BE49-F238E27FC236}">
                <a16:creationId xmlns:a16="http://schemas.microsoft.com/office/drawing/2014/main" id="{F9203D43-D64D-4C72-BD7D-30EC5C01C5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24" b="17428"/>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Innozenz III.</a:t>
            </a:r>
          </a:p>
          <a:p>
            <a:r>
              <a:rPr lang="de-DE" sz="1050" dirty="0">
                <a:latin typeface="123Marker" panose="02000603000000000000" pitchFamily="2" charset="0"/>
                <a:ea typeface="123Marker" panose="02000603000000000000" pitchFamily="2" charset="0"/>
              </a:rPr>
              <a:t>war Kirchenoberhaupt von 1198-1216 und gilt heute als einer der bedeutendsten Päpste des Mittelalters. Er wollte die Kirche stärken und ließ deswegen Anders- und Ungläubige verfolgen.</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a:latin typeface="Wingdings" panose="05000000000000000000" pitchFamily="2" charset="2"/>
              </a:rPr>
              <a:t>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55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grpSp>
        <p:nvGrpSpPr>
          <p:cNvPr id="3" name="Gruppieren 2">
            <a:extLst>
              <a:ext uri="{FF2B5EF4-FFF2-40B4-BE49-F238E27FC236}">
                <a16:creationId xmlns:a16="http://schemas.microsoft.com/office/drawing/2014/main" id="{4C524E44-A587-4392-B48F-19F733458D7B}"/>
              </a:ext>
            </a:extLst>
          </p:cNvPr>
          <p:cNvGrpSpPr/>
          <p:nvPr/>
        </p:nvGrpSpPr>
        <p:grpSpPr>
          <a:xfrm>
            <a:off x="3285634" y="273176"/>
            <a:ext cx="679450" cy="828000"/>
            <a:chOff x="3285634" y="273176"/>
            <a:chExt cx="679450" cy="828000"/>
          </a:xfrm>
        </p:grpSpPr>
        <p:sp>
          <p:nvSpPr>
            <p:cNvPr id="2" name="Rechteck 1">
              <a:extLst>
                <a:ext uri="{FF2B5EF4-FFF2-40B4-BE49-F238E27FC236}">
                  <a16:creationId xmlns:a16="http://schemas.microsoft.com/office/drawing/2014/main" id="{FCA6BBC8-1CE5-4679-B25D-A998F4A28548}"/>
                </a:ext>
              </a:extLst>
            </p:cNvPr>
            <p:cNvSpPr/>
            <p:nvPr/>
          </p:nvSpPr>
          <p:spPr>
            <a:xfrm>
              <a:off x="3285634" y="539289"/>
              <a:ext cx="679450" cy="11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800EBAB-1C51-4DD8-BE55-22EC15222B75}"/>
                </a:ext>
              </a:extLst>
            </p:cNvPr>
            <p:cNvSpPr/>
            <p:nvPr/>
          </p:nvSpPr>
          <p:spPr>
            <a:xfrm>
              <a:off x="3567759" y="273176"/>
              <a:ext cx="115200" cy="82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sp>
        <p:nvSpPr>
          <p:cNvPr id="27" name="Textfeld 26">
            <a:extLst>
              <a:ext uri="{FF2B5EF4-FFF2-40B4-BE49-F238E27FC236}">
                <a16:creationId xmlns:a16="http://schemas.microsoft.com/office/drawing/2014/main" id="{3CDFB67A-E342-4467-97D3-99F54F5DED20}"/>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25" name="Grafik 24">
            <a:extLst>
              <a:ext uri="{FF2B5EF4-FFF2-40B4-BE49-F238E27FC236}">
                <a16:creationId xmlns:a16="http://schemas.microsoft.com/office/drawing/2014/main" id="{25BE5411-5D1A-4AC4-836B-A689BC9683C1}"/>
              </a:ext>
            </a:extLst>
          </p:cNvPr>
          <p:cNvPicPr>
            <a:picLocks noChangeAspect="1"/>
          </p:cNvPicPr>
          <p:nvPr/>
        </p:nvPicPr>
        <p:blipFill>
          <a:blip r:embed="rId14"/>
          <a:stretch>
            <a:fillRect/>
          </a:stretch>
        </p:blipFill>
        <p:spPr>
          <a:xfrm>
            <a:off x="0" y="6433492"/>
            <a:ext cx="523492" cy="216225"/>
          </a:xfrm>
          <a:prstGeom prst="rect">
            <a:avLst/>
          </a:prstGeom>
        </p:spPr>
      </p:pic>
    </p:spTree>
    <p:extLst>
      <p:ext uri="{BB962C8B-B14F-4D97-AF65-F5344CB8AC3E}">
        <p14:creationId xmlns:p14="http://schemas.microsoft.com/office/powerpoint/2010/main" val="1613446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36" b="19236"/>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Bonifatius VIII.</a:t>
            </a:r>
          </a:p>
          <a:p>
            <a:r>
              <a:rPr lang="de-DE" sz="1050" dirty="0">
                <a:solidFill>
                  <a:schemeClr val="dk1"/>
                </a:solidFill>
                <a:latin typeface="123Marker" panose="02000603000000000000" pitchFamily="2" charset="0"/>
                <a:ea typeface="123Marker" panose="02000603000000000000" pitchFamily="2" charset="0"/>
              </a:rPr>
              <a:t>war zwischen 1294 und 1303 Papst</a:t>
            </a:r>
            <a:r>
              <a:rPr lang="de-DE" sz="1050" dirty="0">
                <a:latin typeface="123Marker" panose="02000603000000000000" pitchFamily="2" charset="0"/>
                <a:ea typeface="123Marker" panose="02000603000000000000" pitchFamily="2" charset="0"/>
              </a:rPr>
              <a:t>. Weil er sich sehr für Naturwissenschaften interessierte, wurde er als Ketzer angeklagt. Auch ein Attentat wurde auf ihn verübt.</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68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grpSp>
        <p:nvGrpSpPr>
          <p:cNvPr id="3" name="Gruppieren 2">
            <a:extLst>
              <a:ext uri="{FF2B5EF4-FFF2-40B4-BE49-F238E27FC236}">
                <a16:creationId xmlns:a16="http://schemas.microsoft.com/office/drawing/2014/main" id="{4C524E44-A587-4392-B48F-19F733458D7B}"/>
              </a:ext>
            </a:extLst>
          </p:cNvPr>
          <p:cNvGrpSpPr/>
          <p:nvPr/>
        </p:nvGrpSpPr>
        <p:grpSpPr>
          <a:xfrm>
            <a:off x="3285634" y="273176"/>
            <a:ext cx="679450" cy="828000"/>
            <a:chOff x="3285634" y="273176"/>
            <a:chExt cx="679450" cy="828000"/>
          </a:xfrm>
        </p:grpSpPr>
        <p:sp>
          <p:nvSpPr>
            <p:cNvPr id="2" name="Rechteck 1">
              <a:extLst>
                <a:ext uri="{FF2B5EF4-FFF2-40B4-BE49-F238E27FC236}">
                  <a16:creationId xmlns:a16="http://schemas.microsoft.com/office/drawing/2014/main" id="{FCA6BBC8-1CE5-4679-B25D-A998F4A28548}"/>
                </a:ext>
              </a:extLst>
            </p:cNvPr>
            <p:cNvSpPr/>
            <p:nvPr/>
          </p:nvSpPr>
          <p:spPr>
            <a:xfrm>
              <a:off x="3285634" y="539289"/>
              <a:ext cx="679450" cy="11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800EBAB-1C51-4DD8-BE55-22EC15222B75}"/>
                </a:ext>
              </a:extLst>
            </p:cNvPr>
            <p:cNvSpPr/>
            <p:nvPr/>
          </p:nvSpPr>
          <p:spPr>
            <a:xfrm>
              <a:off x="3567759" y="273176"/>
              <a:ext cx="115200" cy="82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sp>
        <p:nvSpPr>
          <p:cNvPr id="24" name="Textfeld 23">
            <a:extLst>
              <a:ext uri="{FF2B5EF4-FFF2-40B4-BE49-F238E27FC236}">
                <a16:creationId xmlns:a16="http://schemas.microsoft.com/office/drawing/2014/main" id="{0C245801-B095-4D89-B5BC-86D3855EAD36}"/>
              </a:ext>
            </a:extLst>
          </p:cNvPr>
          <p:cNvSpPr txBox="1"/>
          <p:nvPr/>
        </p:nvSpPr>
        <p:spPr>
          <a:xfrm rot="16200000">
            <a:off x="3386376" y="5762864"/>
            <a:ext cx="1492716"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Public Domain</a:t>
            </a:r>
            <a:endParaRPr lang="de-DE" sz="900" dirty="0">
              <a:latin typeface="Arial" panose="020B0604020202020204" pitchFamily="34" charset="0"/>
              <a:cs typeface="Arial" panose="020B0604020202020204" pitchFamily="34" charset="0"/>
            </a:endParaRPr>
          </a:p>
        </p:txBody>
      </p:sp>
      <p:pic>
        <p:nvPicPr>
          <p:cNvPr id="25" name="Grafik 24">
            <a:extLst>
              <a:ext uri="{FF2B5EF4-FFF2-40B4-BE49-F238E27FC236}">
                <a16:creationId xmlns:a16="http://schemas.microsoft.com/office/drawing/2014/main" id="{1669054B-DA7D-42C6-BAA7-6337783889A8}"/>
              </a:ext>
            </a:extLst>
          </p:cNvPr>
          <p:cNvPicPr>
            <a:picLocks noChangeAspect="1"/>
          </p:cNvPicPr>
          <p:nvPr/>
        </p:nvPicPr>
        <p:blipFill>
          <a:blip r:embed="rId15"/>
          <a:stretch>
            <a:fillRect/>
          </a:stretch>
        </p:blipFill>
        <p:spPr>
          <a:xfrm>
            <a:off x="0" y="6433492"/>
            <a:ext cx="523492" cy="216225"/>
          </a:xfrm>
          <a:prstGeom prst="rect">
            <a:avLst/>
          </a:prstGeom>
        </p:spPr>
      </p:pic>
    </p:spTree>
    <p:extLst>
      <p:ext uri="{BB962C8B-B14F-4D97-AF65-F5344CB8AC3E}">
        <p14:creationId xmlns:p14="http://schemas.microsoft.com/office/powerpoint/2010/main" val="565643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44" name="Picture 2">
            <a:hlinkClick r:id="rId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07" b="21207"/>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3"/>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805354"/>
            <a:ext cx="3600000" cy="1223437"/>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Päpstin Johanna</a:t>
            </a:r>
          </a:p>
          <a:p>
            <a:r>
              <a:rPr lang="de-DE" sz="1000" dirty="0">
                <a:solidFill>
                  <a:schemeClr val="dk1"/>
                </a:solidFill>
                <a:latin typeface="123Marker" panose="02000603000000000000" pitchFamily="2" charset="0"/>
                <a:ea typeface="123Marker" panose="02000603000000000000" pitchFamily="2" charset="0"/>
              </a:rPr>
              <a:t>soll sich als Mann ausgegeben haben, um Papst zu werden. Allerdings handelt es sich um eine Legende. Obwohl längst bewiesen ist, dass es kein reales Vorbild gibt, werden weiter Geschichten über sie erzählt </a:t>
            </a:r>
            <a:r>
              <a:rPr lang="de-DE" sz="1000" dirty="0">
                <a:latin typeface="123Marker" panose="02000603000000000000" pitchFamily="2" charset="0"/>
                <a:ea typeface="123Marker" panose="02000603000000000000" pitchFamily="2" charset="0"/>
              </a:rPr>
              <a:t>- </a:t>
            </a:r>
            <a:r>
              <a:rPr lang="de-DE" sz="1000" dirty="0">
                <a:solidFill>
                  <a:schemeClr val="dk1"/>
                </a:solidFill>
                <a:latin typeface="123Marker" panose="02000603000000000000" pitchFamily="2" charset="0"/>
                <a:ea typeface="123Marker" panose="02000603000000000000" pitchFamily="2" charset="0"/>
              </a:rPr>
              <a:t>auch in TV-Dokus, zuletzt 2012.</a:t>
            </a:r>
            <a:endParaRPr lang="de-DE" sz="7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a:latin typeface="Carolingia" pitchFamily="2" charset="0"/>
              </a:rPr>
              <a:t>-</a:t>
            </a:r>
            <a:endParaRPr lang="de-DE" dirty="0">
              <a:latin typeface="Carolingia" pitchFamily="2" charset="0"/>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dirty="0">
                <a:latin typeface="Carolingia" pitchFamily="2" charset="0"/>
              </a:rPr>
              <a:t>-</a:t>
            </a:r>
          </a:p>
        </p:txBody>
      </p:sp>
      <p:sp>
        <p:nvSpPr>
          <p:cNvPr id="37" name="Textfeld 36">
            <a:extLst>
              <a:ext uri="{FF2B5EF4-FFF2-40B4-BE49-F238E27FC236}">
                <a16:creationId xmlns:a16="http://schemas.microsoft.com/office/drawing/2014/main" id="{85626AC3-A117-4087-A206-51F70A35D7F0}"/>
              </a:ext>
            </a:extLst>
          </p:cNvPr>
          <p:cNvSpPr txBox="1"/>
          <p:nvPr/>
        </p:nvSpPr>
        <p:spPr>
          <a:xfrm>
            <a:off x="1503365" y="4662802"/>
            <a:ext cx="2343151" cy="430887"/>
          </a:xfrm>
          <a:prstGeom prst="rect">
            <a:avLst/>
          </a:prstGeom>
          <a:noFill/>
        </p:spPr>
        <p:txBody>
          <a:bodyPr wrap="square" rtlCol="0">
            <a:spAutoFit/>
          </a:bodyPr>
          <a:lstStyle/>
          <a:p>
            <a:pPr algn="r"/>
            <a:r>
              <a:rPr lang="de-DE" sz="1100" dirty="0">
                <a:solidFill>
                  <a:schemeClr val="dk1"/>
                </a:solidFill>
                <a:latin typeface="123Marker" panose="02000603000000000000" pitchFamily="2" charset="0"/>
                <a:ea typeface="123Marker" panose="02000603000000000000" pitchFamily="2" charset="0"/>
              </a:rPr>
              <a:t>Unsterblich </a:t>
            </a:r>
          </a:p>
          <a:p>
            <a:pPr algn="r"/>
            <a:r>
              <a:rPr lang="de-DE" sz="1100" dirty="0">
                <a:solidFill>
                  <a:schemeClr val="dk1"/>
                </a:solidFill>
                <a:latin typeface="123Marker" panose="02000603000000000000" pitchFamily="2" charset="0"/>
                <a:ea typeface="123Marker" panose="02000603000000000000" pitchFamily="2" charset="0"/>
              </a:rPr>
              <a:t>(Legendär)</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dirty="0">
                <a:latin typeface="Carolingia" pitchFamily="2" charset="0"/>
              </a:rPr>
              <a:t>-</a:t>
            </a: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grpSp>
        <p:nvGrpSpPr>
          <p:cNvPr id="3" name="Gruppieren 2">
            <a:extLst>
              <a:ext uri="{FF2B5EF4-FFF2-40B4-BE49-F238E27FC236}">
                <a16:creationId xmlns:a16="http://schemas.microsoft.com/office/drawing/2014/main" id="{4C524E44-A587-4392-B48F-19F733458D7B}"/>
              </a:ext>
            </a:extLst>
          </p:cNvPr>
          <p:cNvGrpSpPr/>
          <p:nvPr/>
        </p:nvGrpSpPr>
        <p:grpSpPr>
          <a:xfrm>
            <a:off x="3285634" y="273176"/>
            <a:ext cx="679450" cy="828000"/>
            <a:chOff x="3285634" y="273176"/>
            <a:chExt cx="679450" cy="828000"/>
          </a:xfrm>
        </p:grpSpPr>
        <p:sp>
          <p:nvSpPr>
            <p:cNvPr id="2" name="Rechteck 1">
              <a:extLst>
                <a:ext uri="{FF2B5EF4-FFF2-40B4-BE49-F238E27FC236}">
                  <a16:creationId xmlns:a16="http://schemas.microsoft.com/office/drawing/2014/main" id="{FCA6BBC8-1CE5-4679-B25D-A998F4A28548}"/>
                </a:ext>
              </a:extLst>
            </p:cNvPr>
            <p:cNvSpPr/>
            <p:nvPr/>
          </p:nvSpPr>
          <p:spPr>
            <a:xfrm>
              <a:off x="3285634" y="539289"/>
              <a:ext cx="679450" cy="11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800EBAB-1C51-4DD8-BE55-22EC15222B75}"/>
                </a:ext>
              </a:extLst>
            </p:cNvPr>
            <p:cNvSpPr/>
            <p:nvPr/>
          </p:nvSpPr>
          <p:spPr>
            <a:xfrm>
              <a:off x="3567759" y="273176"/>
              <a:ext cx="115200" cy="82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sp>
        <p:nvSpPr>
          <p:cNvPr id="27" name="Textfeld 26">
            <a:extLst>
              <a:ext uri="{FF2B5EF4-FFF2-40B4-BE49-F238E27FC236}">
                <a16:creationId xmlns:a16="http://schemas.microsoft.com/office/drawing/2014/main" id="{29DFC782-882C-46F8-B3E1-8F50D902731A}"/>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25" name="Grafik 24">
            <a:extLst>
              <a:ext uri="{FF2B5EF4-FFF2-40B4-BE49-F238E27FC236}">
                <a16:creationId xmlns:a16="http://schemas.microsoft.com/office/drawing/2014/main" id="{53410D9D-1703-4493-BD98-0C26DF7B9DE0}"/>
              </a:ext>
            </a:extLst>
          </p:cNvPr>
          <p:cNvPicPr>
            <a:picLocks noChangeAspect="1"/>
          </p:cNvPicPr>
          <p:nvPr/>
        </p:nvPicPr>
        <p:blipFill>
          <a:blip r:embed="rId15"/>
          <a:stretch>
            <a:fillRect/>
          </a:stretch>
        </p:blipFill>
        <p:spPr>
          <a:xfrm>
            <a:off x="0" y="6433492"/>
            <a:ext cx="523492" cy="216225"/>
          </a:xfrm>
          <a:prstGeom prst="rect">
            <a:avLst/>
          </a:prstGeom>
        </p:spPr>
      </p:pic>
    </p:spTree>
    <p:extLst>
      <p:ext uri="{BB962C8B-B14F-4D97-AF65-F5344CB8AC3E}">
        <p14:creationId xmlns:p14="http://schemas.microsoft.com/office/powerpoint/2010/main" val="318464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0417E96A-7F5C-4DCE-8477-9114E7ED9763}"/>
              </a:ext>
            </a:extLst>
          </p:cNvPr>
          <p:cNvSpPr/>
          <p:nvPr/>
        </p:nvSpPr>
        <p:spPr>
          <a:xfrm>
            <a:off x="0" y="-1578"/>
            <a:ext cx="4248150" cy="66262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44" name="Picture 2">
            <a:extLst>
              <a:ext uri="{FF2B5EF4-FFF2-40B4-BE49-F238E27FC236}">
                <a16:creationId xmlns:a16="http://schemas.microsoft.com/office/drawing/2014/main" id="{79B91FBC-F856-462E-876C-E7E35561B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79" b="41921"/>
          <a:stretch/>
        </p:blipFill>
        <p:spPr bwMode="auto">
          <a:xfrm>
            <a:off x="193430" y="273176"/>
            <a:ext cx="3730645" cy="2880000"/>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hteck: abgerundete Ecken 7">
            <a:extLst>
              <a:ext uri="{FF2B5EF4-FFF2-40B4-BE49-F238E27FC236}">
                <a16:creationId xmlns:a16="http://schemas.microsoft.com/office/drawing/2014/main" id="{6FED6C58-3481-4B53-9E81-7E6551C03B16}"/>
              </a:ext>
            </a:extLst>
          </p:cNvPr>
          <p:cNvSpPr/>
          <p:nvPr/>
        </p:nvSpPr>
        <p:spPr>
          <a:xfrm>
            <a:off x="324075" y="3268980"/>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Macht &amp; Reichtum</a:t>
            </a:r>
          </a:p>
        </p:txBody>
      </p:sp>
      <p:sp>
        <p:nvSpPr>
          <p:cNvPr id="10" name="Rechteck: abgerundete Ecken 9">
            <a:extLst>
              <a:ext uri="{FF2B5EF4-FFF2-40B4-BE49-F238E27FC236}">
                <a16:creationId xmlns:a16="http://schemas.microsoft.com/office/drawing/2014/main" id="{C3BA3059-CF30-4FA6-AD42-ACA82955DD25}"/>
              </a:ext>
            </a:extLst>
          </p:cNvPr>
          <p:cNvSpPr/>
          <p:nvPr/>
        </p:nvSpPr>
        <p:spPr>
          <a:xfrm>
            <a:off x="324075" y="3926567"/>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Rechtschaffenheit</a:t>
            </a:r>
          </a:p>
        </p:txBody>
      </p:sp>
      <p:sp>
        <p:nvSpPr>
          <p:cNvPr id="11" name="Rechteck: abgerundete Ecken 10">
            <a:extLst>
              <a:ext uri="{FF2B5EF4-FFF2-40B4-BE49-F238E27FC236}">
                <a16:creationId xmlns:a16="http://schemas.microsoft.com/office/drawing/2014/main" id="{9BCE7A9B-E420-4E24-BB69-2E890560F2DC}"/>
              </a:ext>
            </a:extLst>
          </p:cNvPr>
          <p:cNvSpPr/>
          <p:nvPr/>
        </p:nvSpPr>
        <p:spPr>
          <a:xfrm>
            <a:off x="324075" y="4584154"/>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Lebensdauer 			</a:t>
            </a:r>
          </a:p>
        </p:txBody>
      </p:sp>
      <p:sp>
        <p:nvSpPr>
          <p:cNvPr id="12" name="Rechteck: abgerundete Ecken 11">
            <a:extLst>
              <a:ext uri="{FF2B5EF4-FFF2-40B4-BE49-F238E27FC236}">
                <a16:creationId xmlns:a16="http://schemas.microsoft.com/office/drawing/2014/main" id="{B65B6A8C-0FFE-4517-8BBA-A3BC36D55229}"/>
              </a:ext>
            </a:extLst>
          </p:cNvPr>
          <p:cNvSpPr/>
          <p:nvPr/>
        </p:nvSpPr>
        <p:spPr>
          <a:xfrm>
            <a:off x="324075" y="5241741"/>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Frömmigkeit</a:t>
            </a:r>
          </a:p>
        </p:txBody>
      </p:sp>
      <p:sp>
        <p:nvSpPr>
          <p:cNvPr id="13" name="Rechteck: abgerundete Ecken 12">
            <a:extLst>
              <a:ext uri="{FF2B5EF4-FFF2-40B4-BE49-F238E27FC236}">
                <a16:creationId xmlns:a16="http://schemas.microsoft.com/office/drawing/2014/main" id="{8C2EED03-BEDD-47B2-81BF-7365C8A99F47}"/>
              </a:ext>
            </a:extLst>
          </p:cNvPr>
          <p:cNvSpPr/>
          <p:nvPr/>
        </p:nvSpPr>
        <p:spPr>
          <a:xfrm>
            <a:off x="324075" y="5899328"/>
            <a:ext cx="3600000" cy="588645"/>
          </a:xfrm>
          <a:prstGeom prst="roundRect">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1400" dirty="0">
                <a:latin typeface="123Marker" panose="02000603000000000000" pitchFamily="2" charset="0"/>
                <a:ea typeface="123Marker" panose="02000603000000000000" pitchFamily="2" charset="0"/>
              </a:rPr>
              <a:t>          Bekanntheit</a:t>
            </a:r>
          </a:p>
        </p:txBody>
      </p:sp>
      <p:sp>
        <p:nvSpPr>
          <p:cNvPr id="15" name="Ellipse 14">
            <a:extLst>
              <a:ext uri="{FF2B5EF4-FFF2-40B4-BE49-F238E27FC236}">
                <a16:creationId xmlns:a16="http://schemas.microsoft.com/office/drawing/2014/main" id="{B745B2FC-5320-4520-83E6-F6759AEB3258}"/>
              </a:ext>
            </a:extLst>
          </p:cNvPr>
          <p:cNvSpPr/>
          <p:nvPr/>
        </p:nvSpPr>
        <p:spPr>
          <a:xfrm>
            <a:off x="3086132" y="113589"/>
            <a:ext cx="1080000" cy="1080000"/>
          </a:xfrm>
          <a:prstGeom prst="ellipse">
            <a:avLst/>
          </a:prstGeom>
          <a:solidFill>
            <a:schemeClr val="accent6"/>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pPr algn="ctr"/>
            <a:endParaRPr lang="de-DE" dirty="0">
              <a:solidFill>
                <a:schemeClr val="dk1"/>
              </a:solidFill>
              <a:latin typeface="123Marker" panose="02000603000000000000" pitchFamily="2" charset="0"/>
              <a:ea typeface="123Marker" panose="02000603000000000000" pitchFamily="2" charset="0"/>
            </a:endParaRPr>
          </a:p>
        </p:txBody>
      </p:sp>
      <p:pic>
        <p:nvPicPr>
          <p:cNvPr id="22" name="Grafik 21" descr="Megafon mit einfarbiger Füllung">
            <a:extLst>
              <a:ext uri="{FF2B5EF4-FFF2-40B4-BE49-F238E27FC236}">
                <a16:creationId xmlns:a16="http://schemas.microsoft.com/office/drawing/2014/main" id="{620BF8EF-CD39-4C7B-A3E3-CABC2FC41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368" y="5923650"/>
            <a:ext cx="540000" cy="540000"/>
          </a:xfrm>
          <a:prstGeom prst="rect">
            <a:avLst/>
          </a:prstGeom>
        </p:spPr>
      </p:pic>
      <p:pic>
        <p:nvPicPr>
          <p:cNvPr id="26" name="Grafik 25" descr="Fisch mit einfarbiger Füllung">
            <a:extLst>
              <a:ext uri="{FF2B5EF4-FFF2-40B4-BE49-F238E27FC236}">
                <a16:creationId xmlns:a16="http://schemas.microsoft.com/office/drawing/2014/main" id="{84254FD8-58E9-4AD5-8986-1BAE4AC0BF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3368" y="5266063"/>
            <a:ext cx="540000" cy="540000"/>
          </a:xfrm>
          <a:prstGeom prst="rect">
            <a:avLst/>
          </a:prstGeom>
        </p:spPr>
      </p:pic>
      <p:pic>
        <p:nvPicPr>
          <p:cNvPr id="28" name="Grafik 27" descr="Totenkopf mit einfarbiger Füllung">
            <a:extLst>
              <a:ext uri="{FF2B5EF4-FFF2-40B4-BE49-F238E27FC236}">
                <a16:creationId xmlns:a16="http://schemas.microsoft.com/office/drawing/2014/main" id="{1AB92D4C-1D5D-4706-B993-20B222133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23368" y="4605337"/>
            <a:ext cx="540000" cy="540000"/>
          </a:xfrm>
          <a:prstGeom prst="rect">
            <a:avLst/>
          </a:prstGeom>
        </p:spPr>
      </p:pic>
      <p:pic>
        <p:nvPicPr>
          <p:cNvPr id="30" name="Grafik 29">
            <a:extLst>
              <a:ext uri="{FF2B5EF4-FFF2-40B4-BE49-F238E27FC236}">
                <a16:creationId xmlns:a16="http://schemas.microsoft.com/office/drawing/2014/main" id="{7B37F163-9F0D-4D2A-9AE0-E91EC74B07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368" y="3293302"/>
            <a:ext cx="540000" cy="540000"/>
          </a:xfrm>
          <a:prstGeom prst="rect">
            <a:avLst/>
          </a:prstGeom>
        </p:spPr>
      </p:pic>
      <p:pic>
        <p:nvPicPr>
          <p:cNvPr id="32" name="Grafik 31">
            <a:extLst>
              <a:ext uri="{FF2B5EF4-FFF2-40B4-BE49-F238E27FC236}">
                <a16:creationId xmlns:a16="http://schemas.microsoft.com/office/drawing/2014/main" id="{162546B4-AF39-47B2-8A72-30D00EB2D9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3368" y="3950889"/>
            <a:ext cx="540000" cy="540000"/>
          </a:xfrm>
          <a:prstGeom prst="rect">
            <a:avLst/>
          </a:prstGeom>
        </p:spPr>
      </p:pic>
      <p:sp>
        <p:nvSpPr>
          <p:cNvPr id="34" name="Rechteck: abgerundete Ecken 33">
            <a:extLst>
              <a:ext uri="{FF2B5EF4-FFF2-40B4-BE49-F238E27FC236}">
                <a16:creationId xmlns:a16="http://schemas.microsoft.com/office/drawing/2014/main" id="{EFC2858E-43E6-4471-9865-FA99159CC103}"/>
              </a:ext>
            </a:extLst>
          </p:cNvPr>
          <p:cNvSpPr/>
          <p:nvPr/>
        </p:nvSpPr>
        <p:spPr>
          <a:xfrm>
            <a:off x="82018" y="1948791"/>
            <a:ext cx="3600000" cy="1080000"/>
          </a:xfrm>
          <a:prstGeom prst="roundRect">
            <a:avLst/>
          </a:prstGeom>
          <a:solidFill>
            <a:schemeClr val="bg1">
              <a:alpha val="7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rtlCol="0" anchor="ctr"/>
          <a:lstStyle/>
          <a:p>
            <a:r>
              <a:rPr lang="de-DE" sz="2400" b="1" dirty="0">
                <a:solidFill>
                  <a:schemeClr val="dk1"/>
                </a:solidFill>
                <a:latin typeface="Carolingia" pitchFamily="2" charset="0"/>
                <a:ea typeface="123Marker" panose="02000603000000000000" pitchFamily="2" charset="0"/>
              </a:rPr>
              <a:t>Konrad von Wittelsbach</a:t>
            </a:r>
          </a:p>
          <a:p>
            <a:r>
              <a:rPr lang="de-DE" sz="1050" dirty="0">
                <a:solidFill>
                  <a:schemeClr val="dk1"/>
                </a:solidFill>
                <a:latin typeface="123Marker" panose="02000603000000000000" pitchFamily="2" charset="0"/>
                <a:ea typeface="123Marker" panose="02000603000000000000" pitchFamily="2" charset="0"/>
              </a:rPr>
              <a:t>lebte im 12. Jahrhundert. Er war Erzbischof von Mainz und Salzburg, Kardinalbischof von Sabina, päpstlicher Legat für ganz Deutschland und Reichserzkanzler</a:t>
            </a:r>
            <a:r>
              <a:rPr lang="de-DE" sz="1050" dirty="0">
                <a:latin typeface="123Marker" panose="02000603000000000000" pitchFamily="2" charset="0"/>
                <a:ea typeface="123Marker" panose="02000603000000000000" pitchFamily="2" charset="0"/>
              </a:rPr>
              <a:t>.</a:t>
            </a:r>
            <a:endParaRPr lang="de-DE" sz="800" dirty="0">
              <a:solidFill>
                <a:schemeClr val="dk1"/>
              </a:solidFill>
              <a:latin typeface="123Marker" panose="02000603000000000000" pitchFamily="2" charset="0"/>
              <a:ea typeface="123Marker" panose="02000603000000000000" pitchFamily="2" charset="0"/>
            </a:endParaRPr>
          </a:p>
        </p:txBody>
      </p:sp>
      <p:sp>
        <p:nvSpPr>
          <p:cNvPr id="35" name="Textfeld 34">
            <a:extLst>
              <a:ext uri="{FF2B5EF4-FFF2-40B4-BE49-F238E27FC236}">
                <a16:creationId xmlns:a16="http://schemas.microsoft.com/office/drawing/2014/main" id="{AAFBAE0A-BC45-45F8-8B8A-4827E8B3D83B}"/>
              </a:ext>
            </a:extLst>
          </p:cNvPr>
          <p:cNvSpPr txBox="1"/>
          <p:nvPr/>
        </p:nvSpPr>
        <p:spPr>
          <a:xfrm>
            <a:off x="2356994" y="3378636"/>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sp>
        <p:nvSpPr>
          <p:cNvPr id="36" name="Textfeld 35">
            <a:extLst>
              <a:ext uri="{FF2B5EF4-FFF2-40B4-BE49-F238E27FC236}">
                <a16:creationId xmlns:a16="http://schemas.microsoft.com/office/drawing/2014/main" id="{28818F72-11DF-490A-B9DF-4F8E8381A92E}"/>
              </a:ext>
            </a:extLst>
          </p:cNvPr>
          <p:cNvSpPr txBox="1"/>
          <p:nvPr/>
        </p:nvSpPr>
        <p:spPr>
          <a:xfrm>
            <a:off x="2356994" y="4036223"/>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a:t>
            </a:r>
            <a:endParaRPr lang="de-DE" dirty="0">
              <a:latin typeface="Wingdings" panose="05000000000000000000" pitchFamily="2" charset="2"/>
            </a:endParaRPr>
          </a:p>
        </p:txBody>
      </p:sp>
      <p:sp>
        <p:nvSpPr>
          <p:cNvPr id="37" name="Textfeld 36">
            <a:extLst>
              <a:ext uri="{FF2B5EF4-FFF2-40B4-BE49-F238E27FC236}">
                <a16:creationId xmlns:a16="http://schemas.microsoft.com/office/drawing/2014/main" id="{85626AC3-A117-4087-A206-51F70A35D7F0}"/>
              </a:ext>
            </a:extLst>
          </p:cNvPr>
          <p:cNvSpPr txBox="1"/>
          <p:nvPr/>
        </p:nvSpPr>
        <p:spPr>
          <a:xfrm>
            <a:off x="2410586" y="4721448"/>
            <a:ext cx="1414196" cy="307777"/>
          </a:xfrm>
          <a:prstGeom prst="rect">
            <a:avLst/>
          </a:prstGeom>
          <a:noFill/>
        </p:spPr>
        <p:txBody>
          <a:bodyPr wrap="square" rtlCol="0">
            <a:spAutoFit/>
          </a:bodyPr>
          <a:lstStyle/>
          <a:p>
            <a:pPr algn="r"/>
            <a:r>
              <a:rPr lang="de-DE" sz="1400" dirty="0">
                <a:solidFill>
                  <a:schemeClr val="dk1"/>
                </a:solidFill>
                <a:latin typeface="123Marker" panose="02000603000000000000" pitchFamily="2" charset="0"/>
                <a:ea typeface="123Marker" panose="02000603000000000000" pitchFamily="2" charset="0"/>
              </a:rPr>
              <a:t>75 Jahre</a:t>
            </a:r>
          </a:p>
        </p:txBody>
      </p:sp>
      <p:sp>
        <p:nvSpPr>
          <p:cNvPr id="38" name="Textfeld 37">
            <a:extLst>
              <a:ext uri="{FF2B5EF4-FFF2-40B4-BE49-F238E27FC236}">
                <a16:creationId xmlns:a16="http://schemas.microsoft.com/office/drawing/2014/main" id="{DAECE37B-C9E9-44A7-9284-AFB27F99DC44}"/>
              </a:ext>
            </a:extLst>
          </p:cNvPr>
          <p:cNvSpPr txBox="1"/>
          <p:nvPr/>
        </p:nvSpPr>
        <p:spPr>
          <a:xfrm>
            <a:off x="2410586" y="5351397"/>
            <a:ext cx="1414196" cy="369332"/>
          </a:xfrm>
          <a:prstGeom prst="rect">
            <a:avLst/>
          </a:prstGeom>
          <a:noFill/>
        </p:spPr>
        <p:txBody>
          <a:bodyPr wrap="square" rtlCol="0">
            <a:spAutoFit/>
          </a:bodyPr>
          <a:lstStyle/>
          <a:p>
            <a:pPr algn="r"/>
            <a:r>
              <a:rPr lang="de-DE" sz="1800" dirty="0" err="1">
                <a:latin typeface="Wingdings" panose="05000000000000000000" pitchFamily="2" charset="2"/>
              </a:rPr>
              <a:t>lllll</a:t>
            </a:r>
            <a:endParaRPr lang="de-DE" dirty="0">
              <a:latin typeface="Wingdings" panose="05000000000000000000" pitchFamily="2" charset="2"/>
            </a:endParaRPr>
          </a:p>
        </p:txBody>
      </p:sp>
      <p:sp>
        <p:nvSpPr>
          <p:cNvPr id="39" name="Textfeld 38">
            <a:extLst>
              <a:ext uri="{FF2B5EF4-FFF2-40B4-BE49-F238E27FC236}">
                <a16:creationId xmlns:a16="http://schemas.microsoft.com/office/drawing/2014/main" id="{9A217554-5AD0-41F3-8641-414A1A6FFF01}"/>
              </a:ext>
            </a:extLst>
          </p:cNvPr>
          <p:cNvSpPr txBox="1"/>
          <p:nvPr/>
        </p:nvSpPr>
        <p:spPr>
          <a:xfrm>
            <a:off x="2410586" y="6008984"/>
            <a:ext cx="1414196" cy="369332"/>
          </a:xfrm>
          <a:prstGeom prst="rect">
            <a:avLst/>
          </a:prstGeom>
          <a:noFill/>
        </p:spPr>
        <p:txBody>
          <a:bodyPr wrap="square" rtlCol="0">
            <a:spAutoFit/>
          </a:bodyPr>
          <a:lstStyle/>
          <a:p>
            <a:pPr algn="r"/>
            <a:r>
              <a:rPr lang="de-DE" sz="1800" dirty="0" err="1">
                <a:latin typeface="Wingdings" panose="05000000000000000000" pitchFamily="2" charset="2"/>
              </a:rPr>
              <a:t>lll</a:t>
            </a:r>
            <a:endParaRPr lang="de-DE" dirty="0">
              <a:latin typeface="Wingdings" panose="05000000000000000000" pitchFamily="2" charset="2"/>
            </a:endParaRPr>
          </a:p>
        </p:txBody>
      </p:sp>
      <p:grpSp>
        <p:nvGrpSpPr>
          <p:cNvPr id="5" name="Gruppieren 4">
            <a:extLst>
              <a:ext uri="{FF2B5EF4-FFF2-40B4-BE49-F238E27FC236}">
                <a16:creationId xmlns:a16="http://schemas.microsoft.com/office/drawing/2014/main" id="{E040144D-C36F-48BB-BE9D-D12DF0625B62}"/>
              </a:ext>
            </a:extLst>
          </p:cNvPr>
          <p:cNvGrpSpPr/>
          <p:nvPr/>
        </p:nvGrpSpPr>
        <p:grpSpPr>
          <a:xfrm>
            <a:off x="3120852" y="196390"/>
            <a:ext cx="914400" cy="914400"/>
            <a:chOff x="3120852" y="196390"/>
            <a:chExt cx="914400" cy="914400"/>
          </a:xfrm>
        </p:grpSpPr>
        <p:pic>
          <p:nvPicPr>
            <p:cNvPr id="41" name="Grafik 40" descr="Zuckerstange mit einfarbiger Füllung">
              <a:extLst>
                <a:ext uri="{FF2B5EF4-FFF2-40B4-BE49-F238E27FC236}">
                  <a16:creationId xmlns:a16="http://schemas.microsoft.com/office/drawing/2014/main" id="{46931C48-2B19-4515-8571-5131CB9D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1793346" flipH="1">
              <a:off x="3120852" y="196390"/>
              <a:ext cx="914400" cy="914400"/>
            </a:xfrm>
            <a:prstGeom prst="rect">
              <a:avLst/>
            </a:prstGeom>
          </p:spPr>
        </p:pic>
        <p:grpSp>
          <p:nvGrpSpPr>
            <p:cNvPr id="4" name="Gruppieren 3">
              <a:extLst>
                <a:ext uri="{FF2B5EF4-FFF2-40B4-BE49-F238E27FC236}">
                  <a16:creationId xmlns:a16="http://schemas.microsoft.com/office/drawing/2014/main" id="{6CD22508-FDD7-4CCA-8E93-3622C73FD9F6}"/>
                </a:ext>
              </a:extLst>
            </p:cNvPr>
            <p:cNvGrpSpPr/>
            <p:nvPr/>
          </p:nvGrpSpPr>
          <p:grpSpPr>
            <a:xfrm>
              <a:off x="3398292" y="304801"/>
              <a:ext cx="307161" cy="714232"/>
              <a:chOff x="3398292" y="304801"/>
              <a:chExt cx="307161" cy="714232"/>
            </a:xfrm>
          </p:grpSpPr>
          <p:sp>
            <p:nvSpPr>
              <p:cNvPr id="2" name="Ellipse 1">
                <a:extLst>
                  <a:ext uri="{FF2B5EF4-FFF2-40B4-BE49-F238E27FC236}">
                    <a16:creationId xmlns:a16="http://schemas.microsoft.com/office/drawing/2014/main" id="{A83CB616-62A4-409A-85AF-8CD55524BA31}"/>
                  </a:ext>
                </a:extLst>
              </p:cNvPr>
              <p:cNvSpPr/>
              <p:nvPr/>
            </p:nvSpPr>
            <p:spPr>
              <a:xfrm>
                <a:off x="3398292" y="304801"/>
                <a:ext cx="113731" cy="2039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6A270306-D503-4779-A78D-930AFE1A6925}"/>
                  </a:ext>
                </a:extLst>
              </p:cNvPr>
              <p:cNvSpPr/>
              <p:nvPr/>
            </p:nvSpPr>
            <p:spPr>
              <a:xfrm>
                <a:off x="3576977" y="313899"/>
                <a:ext cx="113731" cy="2039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990D123F-D6DB-469A-BFC8-C9DF724C579E}"/>
                  </a:ext>
                </a:extLst>
              </p:cNvPr>
              <p:cNvSpPr/>
              <p:nvPr/>
            </p:nvSpPr>
            <p:spPr>
              <a:xfrm>
                <a:off x="3501912" y="343468"/>
                <a:ext cx="113731" cy="515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6CEA62E1-6F8A-4B59-AEB8-F792EEDD50C0}"/>
                  </a:ext>
                </a:extLst>
              </p:cNvPr>
              <p:cNvSpPr/>
              <p:nvPr/>
            </p:nvSpPr>
            <p:spPr>
              <a:xfrm>
                <a:off x="3576977" y="445827"/>
                <a:ext cx="128476" cy="5732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grpSp>
      <p:sp>
        <p:nvSpPr>
          <p:cNvPr id="29" name="Textfeld 28">
            <a:extLst>
              <a:ext uri="{FF2B5EF4-FFF2-40B4-BE49-F238E27FC236}">
                <a16:creationId xmlns:a16="http://schemas.microsoft.com/office/drawing/2014/main" id="{B2386A82-1019-4390-83A5-47BB119A87A3}"/>
              </a:ext>
            </a:extLst>
          </p:cNvPr>
          <p:cNvSpPr txBox="1"/>
          <p:nvPr/>
        </p:nvSpPr>
        <p:spPr>
          <a:xfrm rot="16200000">
            <a:off x="3488968" y="5865456"/>
            <a:ext cx="1287532" cy="230832"/>
          </a:xfrm>
          <a:prstGeom prst="rect">
            <a:avLst/>
          </a:prstGeom>
          <a:noFill/>
        </p:spPr>
        <p:txBody>
          <a:bodyPr wrap="none" rtlCol="0">
            <a:spAutoFit/>
          </a:bodyPr>
          <a:lstStyle/>
          <a:p>
            <a:r>
              <a:rPr lang="de-DE" sz="900" dirty="0">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Bildquelle</a:t>
            </a:r>
            <a:r>
              <a:rPr lang="de-DE" sz="900" dirty="0">
                <a:latin typeface="Arial" panose="020B0604020202020204" pitchFamily="34" charset="0"/>
                <a:cs typeface="Arial" panose="020B0604020202020204" pitchFamily="34" charset="0"/>
              </a:rPr>
              <a:t>: </a:t>
            </a:r>
            <a:r>
              <a:rPr lang="en-US" sz="900" b="0" i="0" dirty="0">
                <a:effectLst/>
                <a:latin typeface="Arial" panose="020B0604020202020204" pitchFamily="34" charset="0"/>
                <a:cs typeface="Arial" panose="020B0604020202020204" pitchFamily="34" charset="0"/>
              </a:rPr>
              <a:t>gemeinfrei</a:t>
            </a:r>
            <a:endParaRPr lang="de-DE" sz="900" dirty="0">
              <a:latin typeface="Arial" panose="020B0604020202020204" pitchFamily="34" charset="0"/>
              <a:cs typeface="Arial" panose="020B0604020202020204" pitchFamily="34" charset="0"/>
            </a:endParaRPr>
          </a:p>
        </p:txBody>
      </p:sp>
      <p:pic>
        <p:nvPicPr>
          <p:cNvPr id="31" name="Grafik 30">
            <a:extLst>
              <a:ext uri="{FF2B5EF4-FFF2-40B4-BE49-F238E27FC236}">
                <a16:creationId xmlns:a16="http://schemas.microsoft.com/office/drawing/2014/main" id="{DB6A6420-2F39-4122-85DF-3029072A841D}"/>
              </a:ext>
            </a:extLst>
          </p:cNvPr>
          <p:cNvPicPr>
            <a:picLocks noChangeAspect="1"/>
          </p:cNvPicPr>
          <p:nvPr/>
        </p:nvPicPr>
        <p:blipFill>
          <a:blip r:embed="rId16"/>
          <a:stretch>
            <a:fillRect/>
          </a:stretch>
        </p:blipFill>
        <p:spPr>
          <a:xfrm>
            <a:off x="0" y="6433492"/>
            <a:ext cx="523492" cy="216225"/>
          </a:xfrm>
          <a:prstGeom prst="rect">
            <a:avLst/>
          </a:prstGeom>
        </p:spPr>
      </p:pic>
    </p:spTree>
    <p:extLst>
      <p:ext uri="{BB962C8B-B14F-4D97-AF65-F5344CB8AC3E}">
        <p14:creationId xmlns:p14="http://schemas.microsoft.com/office/powerpoint/2010/main" val="2141478478"/>
      </p:ext>
    </p:extLst>
  </p:cSld>
  <p:clrMapOvr>
    <a:masterClrMapping/>
  </p:clrMapOvr>
</p:sld>
</file>

<file path=ppt/theme/theme1.xml><?xml version="1.0" encoding="utf-8"?>
<a:theme xmlns:a="http://schemas.openxmlformats.org/drawingml/2006/main" name="Office">
  <a:themeElements>
    <a:clrScheme name="Laufschrift">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1864</Words>
  <Application>Microsoft Office PowerPoint</Application>
  <PresentationFormat>Benutzerdefiniert</PresentationFormat>
  <Paragraphs>418</Paragraphs>
  <Slides>32</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32</vt:i4>
      </vt:variant>
    </vt:vector>
  </HeadingPairs>
  <TitlesOfParts>
    <vt:vector size="39" baseType="lpstr">
      <vt:lpstr>123Marker</vt:lpstr>
      <vt:lpstr>Arial</vt:lpstr>
      <vt:lpstr>Calibri</vt:lpstr>
      <vt:lpstr>Calibri Light</vt:lpstr>
      <vt:lpstr>Carolingia</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Kristina Wahl</dc:creator>
  <cp:lastModifiedBy>Kristina Wahl</cp:lastModifiedBy>
  <cp:revision>2</cp:revision>
  <dcterms:created xsi:type="dcterms:W3CDTF">2021-11-09T15:42:18Z</dcterms:created>
  <dcterms:modified xsi:type="dcterms:W3CDTF">2021-11-13T11:54:38Z</dcterms:modified>
</cp:coreProperties>
</file>