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8" autoAdjust="0"/>
    <p:restoredTop sz="94660"/>
  </p:normalViewPr>
  <p:slideViewPr>
    <p:cSldViewPr snapToGrid="0">
      <p:cViewPr varScale="1">
        <p:scale>
          <a:sx n="111" d="100"/>
          <a:sy n="111" d="100"/>
        </p:scale>
        <p:origin x="618"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DC698E29-9487-419E-BE28-C691813F238B}" type="datetimeFigureOut">
              <a:rPr lang="de-DE" smtClean="0"/>
              <a:t>05.01.2024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DF3D69B-DF4F-4664-B44E-1D7BAEEC0754}" type="slidenum">
              <a:rPr lang="de-DE" smtClean="0"/>
              <a:t>‹Nr.›</a:t>
            </a:fld>
            <a:endParaRPr lang="de-DE"/>
          </a:p>
        </p:txBody>
      </p:sp>
    </p:spTree>
    <p:extLst>
      <p:ext uri="{BB962C8B-B14F-4D97-AF65-F5344CB8AC3E}">
        <p14:creationId xmlns:p14="http://schemas.microsoft.com/office/powerpoint/2010/main" val="2619922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C698E29-9487-419E-BE28-C691813F238B}" type="datetimeFigureOut">
              <a:rPr lang="de-DE" smtClean="0"/>
              <a:t>05.01.2024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DF3D69B-DF4F-4664-B44E-1D7BAEEC0754}" type="slidenum">
              <a:rPr lang="de-DE" smtClean="0"/>
              <a:t>‹Nr.›</a:t>
            </a:fld>
            <a:endParaRPr lang="de-DE"/>
          </a:p>
        </p:txBody>
      </p:sp>
    </p:spTree>
    <p:extLst>
      <p:ext uri="{BB962C8B-B14F-4D97-AF65-F5344CB8AC3E}">
        <p14:creationId xmlns:p14="http://schemas.microsoft.com/office/powerpoint/2010/main" val="1327566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C698E29-9487-419E-BE28-C691813F238B}" type="datetimeFigureOut">
              <a:rPr lang="de-DE" smtClean="0"/>
              <a:t>05.01.2024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DF3D69B-DF4F-4664-B44E-1D7BAEEC0754}" type="slidenum">
              <a:rPr lang="de-DE" smtClean="0"/>
              <a:t>‹Nr.›</a:t>
            </a:fld>
            <a:endParaRPr lang="de-DE"/>
          </a:p>
        </p:txBody>
      </p:sp>
    </p:spTree>
    <p:extLst>
      <p:ext uri="{BB962C8B-B14F-4D97-AF65-F5344CB8AC3E}">
        <p14:creationId xmlns:p14="http://schemas.microsoft.com/office/powerpoint/2010/main" val="766787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DC698E29-9487-419E-BE28-C691813F238B}" type="datetimeFigureOut">
              <a:rPr lang="de-DE" smtClean="0"/>
              <a:t>05.01.2024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DF3D69B-DF4F-4664-B44E-1D7BAEEC0754}" type="slidenum">
              <a:rPr lang="de-DE" smtClean="0"/>
              <a:t>‹Nr.›</a:t>
            </a:fld>
            <a:endParaRPr lang="de-DE"/>
          </a:p>
        </p:txBody>
      </p:sp>
    </p:spTree>
    <p:extLst>
      <p:ext uri="{BB962C8B-B14F-4D97-AF65-F5344CB8AC3E}">
        <p14:creationId xmlns:p14="http://schemas.microsoft.com/office/powerpoint/2010/main" val="760191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DC698E29-9487-419E-BE28-C691813F238B}" type="datetimeFigureOut">
              <a:rPr lang="de-DE" smtClean="0"/>
              <a:t>05.01.2024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6DF3D69B-DF4F-4664-B44E-1D7BAEEC0754}" type="slidenum">
              <a:rPr lang="de-DE" smtClean="0"/>
              <a:t>‹Nr.›</a:t>
            </a:fld>
            <a:endParaRPr lang="de-DE"/>
          </a:p>
        </p:txBody>
      </p:sp>
    </p:spTree>
    <p:extLst>
      <p:ext uri="{BB962C8B-B14F-4D97-AF65-F5344CB8AC3E}">
        <p14:creationId xmlns:p14="http://schemas.microsoft.com/office/powerpoint/2010/main" val="710073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DC698E29-9487-419E-BE28-C691813F238B}" type="datetimeFigureOut">
              <a:rPr lang="de-DE" smtClean="0"/>
              <a:t>05.01.2024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DF3D69B-DF4F-4664-B44E-1D7BAEEC0754}" type="slidenum">
              <a:rPr lang="de-DE" smtClean="0"/>
              <a:t>‹Nr.›</a:t>
            </a:fld>
            <a:endParaRPr lang="de-DE"/>
          </a:p>
        </p:txBody>
      </p:sp>
    </p:spTree>
    <p:extLst>
      <p:ext uri="{BB962C8B-B14F-4D97-AF65-F5344CB8AC3E}">
        <p14:creationId xmlns:p14="http://schemas.microsoft.com/office/powerpoint/2010/main" val="1778739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3618442"/>
            <a:ext cx="2901255"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3618442"/>
            <a:ext cx="2915543" cy="532218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DC698E29-9487-419E-BE28-C691813F238B}" type="datetimeFigureOut">
              <a:rPr lang="de-DE" smtClean="0"/>
              <a:t>05.01.2024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6DF3D69B-DF4F-4664-B44E-1D7BAEEC0754}" type="slidenum">
              <a:rPr lang="de-DE" smtClean="0"/>
              <a:t>‹Nr.›</a:t>
            </a:fld>
            <a:endParaRPr lang="de-DE"/>
          </a:p>
        </p:txBody>
      </p:sp>
    </p:spTree>
    <p:extLst>
      <p:ext uri="{BB962C8B-B14F-4D97-AF65-F5344CB8AC3E}">
        <p14:creationId xmlns:p14="http://schemas.microsoft.com/office/powerpoint/2010/main" val="251586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DC698E29-9487-419E-BE28-C691813F238B}" type="datetimeFigureOut">
              <a:rPr lang="de-DE" smtClean="0"/>
              <a:t>05.01.2024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6DF3D69B-DF4F-4664-B44E-1D7BAEEC0754}" type="slidenum">
              <a:rPr lang="de-DE" smtClean="0"/>
              <a:t>‹Nr.›</a:t>
            </a:fld>
            <a:endParaRPr lang="de-DE"/>
          </a:p>
        </p:txBody>
      </p:sp>
    </p:spTree>
    <p:extLst>
      <p:ext uri="{BB962C8B-B14F-4D97-AF65-F5344CB8AC3E}">
        <p14:creationId xmlns:p14="http://schemas.microsoft.com/office/powerpoint/2010/main" val="473410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698E29-9487-419E-BE28-C691813F238B}" type="datetimeFigureOut">
              <a:rPr lang="de-DE" smtClean="0"/>
              <a:t>05.01.2024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6DF3D69B-DF4F-4664-B44E-1D7BAEEC0754}" type="slidenum">
              <a:rPr lang="de-DE" smtClean="0"/>
              <a:t>‹Nr.›</a:t>
            </a:fld>
            <a:endParaRPr lang="de-DE"/>
          </a:p>
        </p:txBody>
      </p:sp>
    </p:spTree>
    <p:extLst>
      <p:ext uri="{BB962C8B-B14F-4D97-AF65-F5344CB8AC3E}">
        <p14:creationId xmlns:p14="http://schemas.microsoft.com/office/powerpoint/2010/main" val="2420409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DC698E29-9487-419E-BE28-C691813F238B}" type="datetimeFigureOut">
              <a:rPr lang="de-DE" smtClean="0"/>
              <a:t>05.01.2024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DF3D69B-DF4F-4664-B44E-1D7BAEEC0754}" type="slidenum">
              <a:rPr lang="de-DE" smtClean="0"/>
              <a:t>‹Nr.›</a:t>
            </a:fld>
            <a:endParaRPr lang="de-DE"/>
          </a:p>
        </p:txBody>
      </p:sp>
    </p:spTree>
    <p:extLst>
      <p:ext uri="{BB962C8B-B14F-4D97-AF65-F5344CB8AC3E}">
        <p14:creationId xmlns:p14="http://schemas.microsoft.com/office/powerpoint/2010/main" val="4283683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DC698E29-9487-419E-BE28-C691813F238B}" type="datetimeFigureOut">
              <a:rPr lang="de-DE" smtClean="0"/>
              <a:t>05.01.2024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6DF3D69B-DF4F-4664-B44E-1D7BAEEC0754}" type="slidenum">
              <a:rPr lang="de-DE" smtClean="0"/>
              <a:t>‹Nr.›</a:t>
            </a:fld>
            <a:endParaRPr lang="de-DE"/>
          </a:p>
        </p:txBody>
      </p:sp>
    </p:spTree>
    <p:extLst>
      <p:ext uri="{BB962C8B-B14F-4D97-AF65-F5344CB8AC3E}">
        <p14:creationId xmlns:p14="http://schemas.microsoft.com/office/powerpoint/2010/main" val="1980135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698E29-9487-419E-BE28-C691813F238B}" type="datetimeFigureOut">
              <a:rPr lang="de-DE" smtClean="0"/>
              <a:t>05.01.2024</a:t>
            </a:fld>
            <a:endParaRPr lang="de-D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DF3D69B-DF4F-4664-B44E-1D7BAEEC0754}" type="slidenum">
              <a:rPr lang="de-DE" smtClean="0"/>
              <a:t>‹Nr.›</a:t>
            </a:fld>
            <a:endParaRPr lang="de-DE"/>
          </a:p>
        </p:txBody>
      </p:sp>
    </p:spTree>
    <p:extLst>
      <p:ext uri="{BB962C8B-B14F-4D97-AF65-F5344CB8AC3E}">
        <p14:creationId xmlns:p14="http://schemas.microsoft.com/office/powerpoint/2010/main" val="2415014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F95D856E-4934-21F1-CC4D-D1388261DD7A}"/>
              </a:ext>
            </a:extLst>
          </p:cNvPr>
          <p:cNvSpPr txBox="1">
            <a:spLocks noGrp="1" noRot="1" noMove="1" noResize="1" noEditPoints="1" noAdjustHandles="1" noChangeArrowheads="1" noChangeShapeType="1"/>
          </p:cNvSpPr>
          <p:nvPr/>
        </p:nvSpPr>
        <p:spPr>
          <a:xfrm>
            <a:off x="0" y="0"/>
            <a:ext cx="6858000" cy="830997"/>
          </a:xfrm>
          <a:prstGeom prst="rect">
            <a:avLst/>
          </a:prstGeom>
          <a:noFill/>
        </p:spPr>
        <p:txBody>
          <a:bodyPr wrap="square" rtlCol="0">
            <a:spAutoFit/>
          </a:bodyPr>
          <a:lstStyle/>
          <a:p>
            <a:pPr algn="ctr"/>
            <a:r>
              <a:rPr lang="de-DE" sz="3400" dirty="0">
                <a:latin typeface="Baguet Script" panose="00000500000000000000" pitchFamily="2" charset="0"/>
              </a:rPr>
              <a:t>Erörtern im Anschluss an einen Text</a:t>
            </a:r>
          </a:p>
          <a:p>
            <a:pPr algn="ctr"/>
            <a:r>
              <a:rPr lang="de-DE" sz="1400" dirty="0">
                <a:latin typeface="Bahnschrift" panose="020B0502040204020203" pitchFamily="34" charset="0"/>
              </a:rPr>
              <a:t>Mit der </a:t>
            </a:r>
            <a:r>
              <a:rPr lang="de-DE" sz="1400" dirty="0" err="1">
                <a:latin typeface="Bahnschrift" panose="020B0502040204020203" pitchFamily="34" charset="0"/>
              </a:rPr>
              <a:t>AnKER</a:t>
            </a:r>
            <a:r>
              <a:rPr lang="de-DE" sz="1400" dirty="0">
                <a:latin typeface="Bahnschrift" panose="020B0502040204020203" pitchFamily="34" charset="0"/>
              </a:rPr>
              <a:t>-Methode Erörterung und Fazit formulieren</a:t>
            </a:r>
          </a:p>
        </p:txBody>
      </p:sp>
      <p:pic>
        <p:nvPicPr>
          <p:cNvPr id="6" name="Grafik 5">
            <a:extLst>
              <a:ext uri="{FF2B5EF4-FFF2-40B4-BE49-F238E27FC236}">
                <a16:creationId xmlns:a16="http://schemas.microsoft.com/office/drawing/2014/main" id="{C8B3B977-627F-DC9D-8DE0-D6919ACDC39E}"/>
              </a:ext>
            </a:extLst>
          </p:cNvPr>
          <p:cNvPicPr>
            <a:picLocks noGrp="1" noRot="1" noChangeAspect="1" noMove="1" noResize="1" noEditPoints="1" noAdjustHandles="1" noChangeArrowheads="1" noChangeShapeType="1" noCrop="1"/>
          </p:cNvPicPr>
          <p:nvPr/>
        </p:nvPicPr>
        <p:blipFill>
          <a:blip r:embed="rId2"/>
          <a:stretch>
            <a:fillRect/>
          </a:stretch>
        </p:blipFill>
        <p:spPr>
          <a:xfrm>
            <a:off x="830116" y="1284796"/>
            <a:ext cx="5197767" cy="6905090"/>
          </a:xfrm>
          <a:prstGeom prst="rect">
            <a:avLst/>
          </a:prstGeom>
        </p:spPr>
      </p:pic>
      <p:sp>
        <p:nvSpPr>
          <p:cNvPr id="7" name="Rechteck 6">
            <a:extLst>
              <a:ext uri="{FF2B5EF4-FFF2-40B4-BE49-F238E27FC236}">
                <a16:creationId xmlns:a16="http://schemas.microsoft.com/office/drawing/2014/main" id="{2238BA32-37BA-2BFB-8774-4DD7BC96CD36}"/>
              </a:ext>
            </a:extLst>
          </p:cNvPr>
          <p:cNvSpPr/>
          <p:nvPr/>
        </p:nvSpPr>
        <p:spPr>
          <a:xfrm>
            <a:off x="94888" y="644108"/>
            <a:ext cx="2424023" cy="235501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de-DE" sz="3400" b="1" dirty="0">
                <a:solidFill>
                  <a:schemeClr val="tx1"/>
                </a:solidFill>
                <a:latin typeface="Baguet Script" panose="00000500000000000000" pitchFamily="2" charset="0"/>
              </a:rPr>
              <a:t>An</a:t>
            </a:r>
            <a:r>
              <a:rPr lang="de-DE" b="1" dirty="0"/>
              <a:t>knüpfen</a:t>
            </a:r>
          </a:p>
          <a:p>
            <a:r>
              <a:rPr lang="de-DE" sz="1200" dirty="0"/>
              <a:t>Erinnere die Leserschaft in ein bis zwei Sätzen an die Position des Autors. Es genügt, diese unter Verweis auf die Inhaltsangabe anhand der zentralen Argumentationslinien</a:t>
            </a:r>
          </a:p>
          <a:p>
            <a:r>
              <a:rPr lang="de-DE" sz="1200" dirty="0"/>
              <a:t>darzustellen.</a:t>
            </a:r>
          </a:p>
        </p:txBody>
      </p:sp>
      <p:sp>
        <p:nvSpPr>
          <p:cNvPr id="8" name="Rechteck 7">
            <a:extLst>
              <a:ext uri="{FF2B5EF4-FFF2-40B4-BE49-F238E27FC236}">
                <a16:creationId xmlns:a16="http://schemas.microsoft.com/office/drawing/2014/main" id="{EA898BE5-1F09-AF32-21FB-DCD4672B1075}"/>
              </a:ext>
            </a:extLst>
          </p:cNvPr>
          <p:cNvSpPr>
            <a:spLocks/>
          </p:cNvSpPr>
          <p:nvPr/>
        </p:nvSpPr>
        <p:spPr>
          <a:xfrm>
            <a:off x="94886" y="2559793"/>
            <a:ext cx="2424023" cy="2355011"/>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r>
              <a:rPr lang="de-DE" sz="3400" b="1" dirty="0">
                <a:solidFill>
                  <a:schemeClr val="tx1"/>
                </a:solidFill>
                <a:latin typeface="Baguet Script" panose="00000500000000000000" pitchFamily="2" charset="0"/>
              </a:rPr>
              <a:t>K</a:t>
            </a:r>
            <a:r>
              <a:rPr lang="de-DE" b="1" dirty="0"/>
              <a:t>ontrastieren</a:t>
            </a:r>
          </a:p>
          <a:p>
            <a:r>
              <a:rPr lang="de-DE" sz="1200" dirty="0"/>
              <a:t>Stelle Argumente vor, die </a:t>
            </a:r>
          </a:p>
          <a:p>
            <a:r>
              <a:rPr lang="de-DE" sz="1200" dirty="0"/>
              <a:t>eine konträre Position zu der </a:t>
            </a:r>
          </a:p>
          <a:p>
            <a:r>
              <a:rPr lang="de-DE" sz="1200" dirty="0"/>
              <a:t>im Text vertretenen einnehmen. Besonders geschickt ist es, mit Gegenargumenten anzuknüpfen. Achte aber darauf, nicht einfach zu verneinen, was im Text steht.</a:t>
            </a:r>
          </a:p>
        </p:txBody>
      </p:sp>
      <p:sp>
        <p:nvSpPr>
          <p:cNvPr id="9" name="Rechteck 8">
            <a:extLst>
              <a:ext uri="{FF2B5EF4-FFF2-40B4-BE49-F238E27FC236}">
                <a16:creationId xmlns:a16="http://schemas.microsoft.com/office/drawing/2014/main" id="{5CCF7030-98D3-85CF-6EC7-81E81AAF16E2}"/>
              </a:ext>
            </a:extLst>
          </p:cNvPr>
          <p:cNvSpPr>
            <a:spLocks/>
          </p:cNvSpPr>
          <p:nvPr/>
        </p:nvSpPr>
        <p:spPr>
          <a:xfrm>
            <a:off x="4744528" y="2403356"/>
            <a:ext cx="2021988" cy="1727262"/>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a:r>
              <a:rPr lang="de-DE" sz="3400" b="1" dirty="0">
                <a:solidFill>
                  <a:schemeClr val="tx1"/>
                </a:solidFill>
                <a:latin typeface="Baguet Script" panose="00000500000000000000" pitchFamily="2" charset="0"/>
              </a:rPr>
              <a:t>E</a:t>
            </a:r>
            <a:r>
              <a:rPr lang="de-DE" b="1" dirty="0"/>
              <a:t>rgänzen</a:t>
            </a:r>
          </a:p>
          <a:p>
            <a:pPr algn="r"/>
            <a:r>
              <a:rPr lang="de-DE" sz="1200" dirty="0"/>
              <a:t>Stelle Argumente vor, die</a:t>
            </a:r>
          </a:p>
        </p:txBody>
      </p:sp>
      <p:sp>
        <p:nvSpPr>
          <p:cNvPr id="10" name="Rechteck 9">
            <a:extLst>
              <a:ext uri="{FF2B5EF4-FFF2-40B4-BE49-F238E27FC236}">
                <a16:creationId xmlns:a16="http://schemas.microsoft.com/office/drawing/2014/main" id="{421982BC-A878-300C-C845-1661180D74BC}"/>
              </a:ext>
            </a:extLst>
          </p:cNvPr>
          <p:cNvSpPr>
            <a:spLocks/>
          </p:cNvSpPr>
          <p:nvPr/>
        </p:nvSpPr>
        <p:spPr>
          <a:xfrm>
            <a:off x="4339087" y="1284796"/>
            <a:ext cx="2424023" cy="1118559"/>
          </a:xfrm>
          <a:custGeom>
            <a:avLst/>
            <a:gdLst>
              <a:gd name="connsiteX0" fmla="*/ 0 w 2424023"/>
              <a:gd name="connsiteY0" fmla="*/ 0 h 1118559"/>
              <a:gd name="connsiteX1" fmla="*/ 606006 w 2424023"/>
              <a:gd name="connsiteY1" fmla="*/ 0 h 1118559"/>
              <a:gd name="connsiteX2" fmla="*/ 1187771 w 2424023"/>
              <a:gd name="connsiteY2" fmla="*/ 0 h 1118559"/>
              <a:gd name="connsiteX3" fmla="*/ 1721056 w 2424023"/>
              <a:gd name="connsiteY3" fmla="*/ 0 h 1118559"/>
              <a:gd name="connsiteX4" fmla="*/ 2424023 w 2424023"/>
              <a:gd name="connsiteY4" fmla="*/ 0 h 1118559"/>
              <a:gd name="connsiteX5" fmla="*/ 2424023 w 2424023"/>
              <a:gd name="connsiteY5" fmla="*/ 536908 h 1118559"/>
              <a:gd name="connsiteX6" fmla="*/ 2424023 w 2424023"/>
              <a:gd name="connsiteY6" fmla="*/ 1118559 h 1118559"/>
              <a:gd name="connsiteX7" fmla="*/ 1866498 w 2424023"/>
              <a:gd name="connsiteY7" fmla="*/ 1118559 h 1118559"/>
              <a:gd name="connsiteX8" fmla="*/ 1212012 w 2424023"/>
              <a:gd name="connsiteY8" fmla="*/ 1118559 h 1118559"/>
              <a:gd name="connsiteX9" fmla="*/ 630246 w 2424023"/>
              <a:gd name="connsiteY9" fmla="*/ 1118559 h 1118559"/>
              <a:gd name="connsiteX10" fmla="*/ 0 w 2424023"/>
              <a:gd name="connsiteY10" fmla="*/ 1118559 h 1118559"/>
              <a:gd name="connsiteX11" fmla="*/ 0 w 2424023"/>
              <a:gd name="connsiteY11" fmla="*/ 559280 h 1118559"/>
              <a:gd name="connsiteX12" fmla="*/ 0 w 2424023"/>
              <a:gd name="connsiteY12" fmla="*/ 0 h 1118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424023" h="1118559" extrusionOk="0">
                <a:moveTo>
                  <a:pt x="0" y="0"/>
                </a:moveTo>
                <a:cubicBezTo>
                  <a:pt x="159411" y="26448"/>
                  <a:pt x="464576" y="-444"/>
                  <a:pt x="606006" y="0"/>
                </a:cubicBezTo>
                <a:cubicBezTo>
                  <a:pt x="747436" y="444"/>
                  <a:pt x="955976" y="-5113"/>
                  <a:pt x="1187771" y="0"/>
                </a:cubicBezTo>
                <a:cubicBezTo>
                  <a:pt x="1419566" y="5113"/>
                  <a:pt x="1536429" y="13401"/>
                  <a:pt x="1721056" y="0"/>
                </a:cubicBezTo>
                <a:cubicBezTo>
                  <a:pt x="1905684" y="-13401"/>
                  <a:pt x="2130175" y="14090"/>
                  <a:pt x="2424023" y="0"/>
                </a:cubicBezTo>
                <a:cubicBezTo>
                  <a:pt x="2406802" y="215136"/>
                  <a:pt x="2438335" y="390783"/>
                  <a:pt x="2424023" y="536908"/>
                </a:cubicBezTo>
                <a:cubicBezTo>
                  <a:pt x="2409711" y="683033"/>
                  <a:pt x="2420871" y="995454"/>
                  <a:pt x="2424023" y="1118559"/>
                </a:cubicBezTo>
                <a:cubicBezTo>
                  <a:pt x="2240083" y="1129719"/>
                  <a:pt x="2066152" y="1090895"/>
                  <a:pt x="1866498" y="1118559"/>
                </a:cubicBezTo>
                <a:cubicBezTo>
                  <a:pt x="1666845" y="1146223"/>
                  <a:pt x="1437693" y="1150096"/>
                  <a:pt x="1212012" y="1118559"/>
                </a:cubicBezTo>
                <a:cubicBezTo>
                  <a:pt x="986331" y="1087022"/>
                  <a:pt x="915446" y="1143031"/>
                  <a:pt x="630246" y="1118559"/>
                </a:cubicBezTo>
                <a:cubicBezTo>
                  <a:pt x="345046" y="1094087"/>
                  <a:pt x="313030" y="1142396"/>
                  <a:pt x="0" y="1118559"/>
                </a:cubicBezTo>
                <a:cubicBezTo>
                  <a:pt x="5373" y="999417"/>
                  <a:pt x="10506" y="813536"/>
                  <a:pt x="0" y="559280"/>
                </a:cubicBezTo>
                <a:cubicBezTo>
                  <a:pt x="-10506" y="305024"/>
                  <a:pt x="-6419" y="179374"/>
                  <a:pt x="0" y="0"/>
                </a:cubicBezTo>
                <a:close/>
              </a:path>
            </a:pathLst>
          </a:custGeom>
          <a:noFill/>
          <a:ln w="28575">
            <a:solidFill>
              <a:schemeClr val="tx1"/>
            </a:solidFill>
            <a:extLst>
              <a:ext uri="{C807C97D-BFC1-408E-A445-0C87EB9F89A2}">
                <ask:lineSketchStyleProps xmlns:ask="http://schemas.microsoft.com/office/drawing/2018/sketchyshapes" sd="2491307481">
                  <a:prstGeom prst="rect">
                    <a:avLst/>
                  </a:prstGeom>
                  <ask:type>
                    <ask:lineSketchFreehand/>
                  </ask:type>
                </ask:lineSketchStyleProps>
              </a:ext>
            </a:extLst>
          </a:ln>
        </p:spPr>
        <p:style>
          <a:lnRef idx="0">
            <a:scrgbClr r="0" g="0" b="0"/>
          </a:lnRef>
          <a:fillRef idx="0">
            <a:scrgbClr r="0" g="0" b="0"/>
          </a:fillRef>
          <a:effectRef idx="0">
            <a:scrgbClr r="0" g="0" b="0"/>
          </a:effectRef>
          <a:fontRef idx="minor">
            <a:schemeClr val="dk1"/>
          </a:fontRef>
        </p:style>
        <p:txBody>
          <a:bodyPr rtlCol="0" anchor="ctr"/>
          <a:lstStyle/>
          <a:p>
            <a:pPr algn="ctr"/>
            <a:r>
              <a:rPr lang="de-DE" sz="1200" dirty="0">
                <a:solidFill>
                  <a:schemeClr val="tx1"/>
                </a:solidFill>
                <a:latin typeface="GelPenUpright" panose="02000603000000000000" pitchFamily="2" charset="0"/>
                <a:ea typeface="GelPenUpright" panose="02000603000000000000" pitchFamily="2" charset="0"/>
              </a:rPr>
              <a:t>Welcher Standpunkt wird im Text vertreten?</a:t>
            </a:r>
          </a:p>
          <a:p>
            <a:pPr algn="ctr"/>
            <a:r>
              <a:rPr lang="de-DE" sz="1200" dirty="0">
                <a:solidFill>
                  <a:schemeClr val="tx1"/>
                </a:solidFill>
                <a:latin typeface="GelPenUpright" panose="02000603000000000000" pitchFamily="2" charset="0"/>
                <a:ea typeface="GelPenUpright" panose="02000603000000000000" pitchFamily="2" charset="0"/>
              </a:rPr>
              <a:t>Was waren die wichtigsten Argumente für diese Position?</a:t>
            </a:r>
            <a:endParaRPr lang="de-DE" sz="1200" dirty="0">
              <a:latin typeface="GelPenUpright" panose="02000603000000000000" pitchFamily="2" charset="0"/>
              <a:ea typeface="GelPenUpright" panose="02000603000000000000" pitchFamily="2" charset="0"/>
            </a:endParaRPr>
          </a:p>
        </p:txBody>
      </p:sp>
      <p:grpSp>
        <p:nvGrpSpPr>
          <p:cNvPr id="14" name="Gruppieren 13">
            <a:extLst>
              <a:ext uri="{FF2B5EF4-FFF2-40B4-BE49-F238E27FC236}">
                <a16:creationId xmlns:a16="http://schemas.microsoft.com/office/drawing/2014/main" id="{726843D0-8C1B-40B9-9814-5E188BD1D6A0}"/>
              </a:ext>
            </a:extLst>
          </p:cNvPr>
          <p:cNvGrpSpPr>
            <a:grpSpLocks/>
          </p:cNvGrpSpPr>
          <p:nvPr/>
        </p:nvGrpSpPr>
        <p:grpSpPr>
          <a:xfrm>
            <a:off x="2910787" y="2512073"/>
            <a:ext cx="1060684" cy="1618544"/>
            <a:chOff x="2910787" y="2727732"/>
            <a:chExt cx="1060684" cy="1618544"/>
          </a:xfrm>
        </p:grpSpPr>
        <p:sp>
          <p:nvSpPr>
            <p:cNvPr id="13" name="Textfeld 12">
              <a:extLst>
                <a:ext uri="{FF2B5EF4-FFF2-40B4-BE49-F238E27FC236}">
                  <a16:creationId xmlns:a16="http://schemas.microsoft.com/office/drawing/2014/main" id="{ABB9385E-6F18-01B9-7EB8-8D58CA5A5EA4}"/>
                </a:ext>
              </a:extLst>
            </p:cNvPr>
            <p:cNvSpPr txBox="1">
              <a:spLocks/>
            </p:cNvSpPr>
            <p:nvPr/>
          </p:nvSpPr>
          <p:spPr>
            <a:xfrm>
              <a:off x="2935047" y="2776616"/>
              <a:ext cx="1036424" cy="1569660"/>
            </a:xfrm>
            <a:prstGeom prst="rect">
              <a:avLst/>
            </a:prstGeom>
            <a:noFill/>
          </p:spPr>
          <p:txBody>
            <a:bodyPr wrap="square">
              <a:spAutoFit/>
            </a:bodyPr>
            <a:lstStyle/>
            <a:p>
              <a:r>
                <a:rPr lang="de-DE" sz="9600" b="1" dirty="0">
                  <a:solidFill>
                    <a:schemeClr val="bg1"/>
                  </a:solidFill>
                  <a:latin typeface="Baguet Script" panose="00000500000000000000" pitchFamily="2" charset="0"/>
                </a:rPr>
                <a:t>&amp;</a:t>
              </a:r>
              <a:endParaRPr lang="de-DE" sz="9600" dirty="0">
                <a:solidFill>
                  <a:schemeClr val="bg1"/>
                </a:solidFill>
              </a:endParaRPr>
            </a:p>
          </p:txBody>
        </p:sp>
        <p:sp>
          <p:nvSpPr>
            <p:cNvPr id="12" name="Textfeld 11">
              <a:extLst>
                <a:ext uri="{FF2B5EF4-FFF2-40B4-BE49-F238E27FC236}">
                  <a16:creationId xmlns:a16="http://schemas.microsoft.com/office/drawing/2014/main" id="{7A9DD287-A7F0-8FE2-1C06-4C3CF5425B42}"/>
                </a:ext>
              </a:extLst>
            </p:cNvPr>
            <p:cNvSpPr txBox="1">
              <a:spLocks/>
            </p:cNvSpPr>
            <p:nvPr/>
          </p:nvSpPr>
          <p:spPr>
            <a:xfrm>
              <a:off x="2910787" y="2727732"/>
              <a:ext cx="1036424" cy="1569660"/>
            </a:xfrm>
            <a:prstGeom prst="rect">
              <a:avLst/>
            </a:prstGeom>
            <a:noFill/>
          </p:spPr>
          <p:txBody>
            <a:bodyPr wrap="square">
              <a:spAutoFit/>
            </a:bodyPr>
            <a:lstStyle/>
            <a:p>
              <a:r>
                <a:rPr lang="de-DE" sz="9600" b="1" dirty="0">
                  <a:solidFill>
                    <a:schemeClr val="tx1"/>
                  </a:solidFill>
                  <a:latin typeface="Baguet Script" panose="00000500000000000000" pitchFamily="2" charset="0"/>
                </a:rPr>
                <a:t>&amp;</a:t>
              </a:r>
              <a:endParaRPr lang="de-DE" sz="9600" dirty="0"/>
            </a:p>
          </p:txBody>
        </p:sp>
      </p:grpSp>
      <p:sp>
        <p:nvSpPr>
          <p:cNvPr id="15" name="Rechteck 14">
            <a:extLst>
              <a:ext uri="{FF2B5EF4-FFF2-40B4-BE49-F238E27FC236}">
                <a16:creationId xmlns:a16="http://schemas.microsoft.com/office/drawing/2014/main" id="{1A3092DF-0080-E6E1-47CC-F2D1A3A315C1}"/>
              </a:ext>
            </a:extLst>
          </p:cNvPr>
          <p:cNvSpPr>
            <a:spLocks/>
          </p:cNvSpPr>
          <p:nvPr/>
        </p:nvSpPr>
        <p:spPr>
          <a:xfrm>
            <a:off x="94886" y="4950071"/>
            <a:ext cx="2424023" cy="678937"/>
          </a:xfrm>
          <a:custGeom>
            <a:avLst/>
            <a:gdLst>
              <a:gd name="connsiteX0" fmla="*/ 0 w 2424023"/>
              <a:gd name="connsiteY0" fmla="*/ 0 h 678937"/>
              <a:gd name="connsiteX1" fmla="*/ 606006 w 2424023"/>
              <a:gd name="connsiteY1" fmla="*/ 0 h 678937"/>
              <a:gd name="connsiteX2" fmla="*/ 1187771 w 2424023"/>
              <a:gd name="connsiteY2" fmla="*/ 0 h 678937"/>
              <a:gd name="connsiteX3" fmla="*/ 1721056 w 2424023"/>
              <a:gd name="connsiteY3" fmla="*/ 0 h 678937"/>
              <a:gd name="connsiteX4" fmla="*/ 2424023 w 2424023"/>
              <a:gd name="connsiteY4" fmla="*/ 0 h 678937"/>
              <a:gd name="connsiteX5" fmla="*/ 2424023 w 2424023"/>
              <a:gd name="connsiteY5" fmla="*/ 678937 h 678937"/>
              <a:gd name="connsiteX6" fmla="*/ 1818017 w 2424023"/>
              <a:gd name="connsiteY6" fmla="*/ 678937 h 678937"/>
              <a:gd name="connsiteX7" fmla="*/ 1284732 w 2424023"/>
              <a:gd name="connsiteY7" fmla="*/ 678937 h 678937"/>
              <a:gd name="connsiteX8" fmla="*/ 630246 w 2424023"/>
              <a:gd name="connsiteY8" fmla="*/ 678937 h 678937"/>
              <a:gd name="connsiteX9" fmla="*/ 0 w 2424023"/>
              <a:gd name="connsiteY9" fmla="*/ 678937 h 678937"/>
              <a:gd name="connsiteX10" fmla="*/ 0 w 2424023"/>
              <a:gd name="connsiteY10" fmla="*/ 0 h 678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24023" h="678937" extrusionOk="0">
                <a:moveTo>
                  <a:pt x="0" y="0"/>
                </a:moveTo>
                <a:cubicBezTo>
                  <a:pt x="159411" y="26448"/>
                  <a:pt x="464576" y="-444"/>
                  <a:pt x="606006" y="0"/>
                </a:cubicBezTo>
                <a:cubicBezTo>
                  <a:pt x="747436" y="444"/>
                  <a:pt x="955976" y="-5113"/>
                  <a:pt x="1187771" y="0"/>
                </a:cubicBezTo>
                <a:cubicBezTo>
                  <a:pt x="1419566" y="5113"/>
                  <a:pt x="1536429" y="13401"/>
                  <a:pt x="1721056" y="0"/>
                </a:cubicBezTo>
                <a:cubicBezTo>
                  <a:pt x="1905684" y="-13401"/>
                  <a:pt x="2130175" y="14090"/>
                  <a:pt x="2424023" y="0"/>
                </a:cubicBezTo>
                <a:cubicBezTo>
                  <a:pt x="2409816" y="310581"/>
                  <a:pt x="2413061" y="451927"/>
                  <a:pt x="2424023" y="678937"/>
                </a:cubicBezTo>
                <a:cubicBezTo>
                  <a:pt x="2269276" y="707295"/>
                  <a:pt x="2088495" y="676450"/>
                  <a:pt x="1818017" y="678937"/>
                </a:cubicBezTo>
                <a:cubicBezTo>
                  <a:pt x="1547539" y="681424"/>
                  <a:pt x="1503331" y="676873"/>
                  <a:pt x="1284732" y="678937"/>
                </a:cubicBezTo>
                <a:cubicBezTo>
                  <a:pt x="1066133" y="681001"/>
                  <a:pt x="855927" y="710474"/>
                  <a:pt x="630246" y="678937"/>
                </a:cubicBezTo>
                <a:cubicBezTo>
                  <a:pt x="404565" y="647400"/>
                  <a:pt x="160628" y="688902"/>
                  <a:pt x="0" y="678937"/>
                </a:cubicBezTo>
                <a:cubicBezTo>
                  <a:pt x="-5627" y="542970"/>
                  <a:pt x="-5955" y="204905"/>
                  <a:pt x="0" y="0"/>
                </a:cubicBezTo>
                <a:close/>
              </a:path>
            </a:pathLst>
          </a:custGeom>
          <a:noFill/>
          <a:ln w="28575">
            <a:solidFill>
              <a:schemeClr val="tx1"/>
            </a:solidFill>
            <a:extLst>
              <a:ext uri="{C807C97D-BFC1-408E-A445-0C87EB9F89A2}">
                <ask:lineSketchStyleProps xmlns:ask="http://schemas.microsoft.com/office/drawing/2018/sketchyshapes" sd="2491307481">
                  <a:prstGeom prst="rect">
                    <a:avLst/>
                  </a:prstGeom>
                  <ask:type>
                    <ask:lineSketchFreehand/>
                  </ask:type>
                </ask:lineSketchStyleProps>
              </a:ext>
            </a:extLst>
          </a:ln>
        </p:spPr>
        <p:style>
          <a:lnRef idx="0">
            <a:scrgbClr r="0" g="0" b="0"/>
          </a:lnRef>
          <a:fillRef idx="0">
            <a:scrgbClr r="0" g="0" b="0"/>
          </a:fillRef>
          <a:effectRef idx="0">
            <a:scrgbClr r="0" g="0" b="0"/>
          </a:effectRef>
          <a:fontRef idx="minor">
            <a:schemeClr val="dk1"/>
          </a:fontRef>
        </p:style>
        <p:txBody>
          <a:bodyPr rtlCol="0" anchor="ctr"/>
          <a:lstStyle/>
          <a:p>
            <a:pPr algn="ctr"/>
            <a:r>
              <a:rPr lang="de-DE" sz="1200" dirty="0">
                <a:solidFill>
                  <a:schemeClr val="tx1"/>
                </a:solidFill>
                <a:latin typeface="GelPenUpright" panose="02000603000000000000" pitchFamily="2" charset="0"/>
                <a:ea typeface="GelPenUpright" panose="02000603000000000000" pitchFamily="2" charset="0"/>
              </a:rPr>
              <a:t>Was kann man den Argumenten aus dem Text entgegenstellen?</a:t>
            </a:r>
            <a:endParaRPr lang="de-DE" sz="1200" dirty="0">
              <a:latin typeface="GelPenUpright" panose="02000603000000000000" pitchFamily="2" charset="0"/>
              <a:ea typeface="GelPenUpright" panose="02000603000000000000" pitchFamily="2" charset="0"/>
            </a:endParaRPr>
          </a:p>
        </p:txBody>
      </p:sp>
      <p:sp>
        <p:nvSpPr>
          <p:cNvPr id="16" name="Rechteck 15">
            <a:extLst>
              <a:ext uri="{FF2B5EF4-FFF2-40B4-BE49-F238E27FC236}">
                <a16:creationId xmlns:a16="http://schemas.microsoft.com/office/drawing/2014/main" id="{DF8BD75D-5369-6831-E1C1-56737108886C}"/>
              </a:ext>
            </a:extLst>
          </p:cNvPr>
          <p:cNvSpPr>
            <a:spLocks/>
          </p:cNvSpPr>
          <p:nvPr/>
        </p:nvSpPr>
        <p:spPr>
          <a:xfrm>
            <a:off x="4330461" y="5017718"/>
            <a:ext cx="2424023" cy="678937"/>
          </a:xfrm>
          <a:custGeom>
            <a:avLst/>
            <a:gdLst>
              <a:gd name="connsiteX0" fmla="*/ 0 w 2424023"/>
              <a:gd name="connsiteY0" fmla="*/ 0 h 678937"/>
              <a:gd name="connsiteX1" fmla="*/ 606006 w 2424023"/>
              <a:gd name="connsiteY1" fmla="*/ 0 h 678937"/>
              <a:gd name="connsiteX2" fmla="*/ 1187771 w 2424023"/>
              <a:gd name="connsiteY2" fmla="*/ 0 h 678937"/>
              <a:gd name="connsiteX3" fmla="*/ 1721056 w 2424023"/>
              <a:gd name="connsiteY3" fmla="*/ 0 h 678937"/>
              <a:gd name="connsiteX4" fmla="*/ 2424023 w 2424023"/>
              <a:gd name="connsiteY4" fmla="*/ 0 h 678937"/>
              <a:gd name="connsiteX5" fmla="*/ 2424023 w 2424023"/>
              <a:gd name="connsiteY5" fmla="*/ 678937 h 678937"/>
              <a:gd name="connsiteX6" fmla="*/ 1818017 w 2424023"/>
              <a:gd name="connsiteY6" fmla="*/ 678937 h 678937"/>
              <a:gd name="connsiteX7" fmla="*/ 1284732 w 2424023"/>
              <a:gd name="connsiteY7" fmla="*/ 678937 h 678937"/>
              <a:gd name="connsiteX8" fmla="*/ 630246 w 2424023"/>
              <a:gd name="connsiteY8" fmla="*/ 678937 h 678937"/>
              <a:gd name="connsiteX9" fmla="*/ 0 w 2424023"/>
              <a:gd name="connsiteY9" fmla="*/ 678937 h 678937"/>
              <a:gd name="connsiteX10" fmla="*/ 0 w 2424023"/>
              <a:gd name="connsiteY10" fmla="*/ 0 h 678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24023" h="678937" extrusionOk="0">
                <a:moveTo>
                  <a:pt x="0" y="0"/>
                </a:moveTo>
                <a:cubicBezTo>
                  <a:pt x="159411" y="26448"/>
                  <a:pt x="464576" y="-444"/>
                  <a:pt x="606006" y="0"/>
                </a:cubicBezTo>
                <a:cubicBezTo>
                  <a:pt x="747436" y="444"/>
                  <a:pt x="955976" y="-5113"/>
                  <a:pt x="1187771" y="0"/>
                </a:cubicBezTo>
                <a:cubicBezTo>
                  <a:pt x="1419566" y="5113"/>
                  <a:pt x="1536429" y="13401"/>
                  <a:pt x="1721056" y="0"/>
                </a:cubicBezTo>
                <a:cubicBezTo>
                  <a:pt x="1905684" y="-13401"/>
                  <a:pt x="2130175" y="14090"/>
                  <a:pt x="2424023" y="0"/>
                </a:cubicBezTo>
                <a:cubicBezTo>
                  <a:pt x="2409816" y="310581"/>
                  <a:pt x="2413061" y="451927"/>
                  <a:pt x="2424023" y="678937"/>
                </a:cubicBezTo>
                <a:cubicBezTo>
                  <a:pt x="2269276" y="707295"/>
                  <a:pt x="2088495" y="676450"/>
                  <a:pt x="1818017" y="678937"/>
                </a:cubicBezTo>
                <a:cubicBezTo>
                  <a:pt x="1547539" y="681424"/>
                  <a:pt x="1503331" y="676873"/>
                  <a:pt x="1284732" y="678937"/>
                </a:cubicBezTo>
                <a:cubicBezTo>
                  <a:pt x="1066133" y="681001"/>
                  <a:pt x="855927" y="710474"/>
                  <a:pt x="630246" y="678937"/>
                </a:cubicBezTo>
                <a:cubicBezTo>
                  <a:pt x="404565" y="647400"/>
                  <a:pt x="160628" y="688902"/>
                  <a:pt x="0" y="678937"/>
                </a:cubicBezTo>
                <a:cubicBezTo>
                  <a:pt x="-5627" y="542970"/>
                  <a:pt x="-5955" y="204905"/>
                  <a:pt x="0" y="0"/>
                </a:cubicBezTo>
                <a:close/>
              </a:path>
            </a:pathLst>
          </a:custGeom>
          <a:noFill/>
          <a:ln w="28575">
            <a:solidFill>
              <a:schemeClr val="tx1"/>
            </a:solidFill>
            <a:extLst>
              <a:ext uri="{C807C97D-BFC1-408E-A445-0C87EB9F89A2}">
                <ask:lineSketchStyleProps xmlns:ask="http://schemas.microsoft.com/office/drawing/2018/sketchyshapes" sd="2491307481">
                  <a:prstGeom prst="rect">
                    <a:avLst/>
                  </a:prstGeom>
                  <ask:type>
                    <ask:lineSketchFreehand/>
                  </ask:type>
                </ask:lineSketchStyleProps>
              </a:ext>
            </a:extLst>
          </a:ln>
        </p:spPr>
        <p:style>
          <a:lnRef idx="0">
            <a:scrgbClr r="0" g="0" b="0"/>
          </a:lnRef>
          <a:fillRef idx="0">
            <a:scrgbClr r="0" g="0" b="0"/>
          </a:fillRef>
          <a:effectRef idx="0">
            <a:scrgbClr r="0" g="0" b="0"/>
          </a:effectRef>
          <a:fontRef idx="minor">
            <a:schemeClr val="dk1"/>
          </a:fontRef>
        </p:style>
        <p:txBody>
          <a:bodyPr rtlCol="0" anchor="ctr"/>
          <a:lstStyle/>
          <a:p>
            <a:pPr algn="ctr"/>
            <a:r>
              <a:rPr lang="de-DE" sz="1200" dirty="0">
                <a:solidFill>
                  <a:schemeClr val="tx1"/>
                </a:solidFill>
                <a:latin typeface="GelPenUpright" panose="02000603000000000000" pitchFamily="2" charset="0"/>
                <a:ea typeface="GelPenUpright" panose="02000603000000000000" pitchFamily="2" charset="0"/>
              </a:rPr>
              <a:t>Welche Argumente für die im Text vertretene Position wurden noch nicht genannt?</a:t>
            </a:r>
            <a:endParaRPr lang="de-DE" sz="1200" dirty="0">
              <a:latin typeface="GelPenUpright" panose="02000603000000000000" pitchFamily="2" charset="0"/>
              <a:ea typeface="GelPenUpright" panose="02000603000000000000" pitchFamily="2" charset="0"/>
            </a:endParaRPr>
          </a:p>
        </p:txBody>
      </p:sp>
      <p:sp>
        <p:nvSpPr>
          <p:cNvPr id="17" name="Rechteck 16">
            <a:extLst>
              <a:ext uri="{FF2B5EF4-FFF2-40B4-BE49-F238E27FC236}">
                <a16:creationId xmlns:a16="http://schemas.microsoft.com/office/drawing/2014/main" id="{6A0682B3-D448-1B38-F33B-8C6D19D2DD0C}"/>
              </a:ext>
            </a:extLst>
          </p:cNvPr>
          <p:cNvSpPr>
            <a:spLocks/>
          </p:cNvSpPr>
          <p:nvPr/>
        </p:nvSpPr>
        <p:spPr>
          <a:xfrm>
            <a:off x="3666226" y="3494842"/>
            <a:ext cx="3096884" cy="1535156"/>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r"/>
            <a:r>
              <a:rPr lang="de-DE" sz="1200" dirty="0"/>
              <a:t>das, was im Text bereits zur </a:t>
            </a:r>
          </a:p>
          <a:p>
            <a:pPr algn="r"/>
            <a:r>
              <a:rPr lang="de-DE" sz="1200" dirty="0"/>
              <a:t>Sprache gekommen ist, erweitern. An dieser Stelle kannst du mit eigenen Behauptungen arbeiten, du kannst aber auch Thesen aus dem Text aufgreifen und mit weiteren Beispielen und Begründungen unterfüttern.</a:t>
            </a:r>
          </a:p>
        </p:txBody>
      </p:sp>
      <p:sp>
        <p:nvSpPr>
          <p:cNvPr id="18" name="Rechteck 17">
            <a:extLst>
              <a:ext uri="{FF2B5EF4-FFF2-40B4-BE49-F238E27FC236}">
                <a16:creationId xmlns:a16="http://schemas.microsoft.com/office/drawing/2014/main" id="{E08434A9-A4D6-E605-89E9-84AE7FB2BE46}"/>
              </a:ext>
            </a:extLst>
          </p:cNvPr>
          <p:cNvSpPr>
            <a:spLocks/>
          </p:cNvSpPr>
          <p:nvPr/>
        </p:nvSpPr>
        <p:spPr>
          <a:xfrm>
            <a:off x="1236269" y="5795315"/>
            <a:ext cx="4433979" cy="974715"/>
          </a:xfrm>
          <a:custGeom>
            <a:avLst/>
            <a:gdLst>
              <a:gd name="connsiteX0" fmla="*/ 0 w 4433979"/>
              <a:gd name="connsiteY0" fmla="*/ 0 h 974715"/>
              <a:gd name="connsiteX1" fmla="*/ 633426 w 4433979"/>
              <a:gd name="connsiteY1" fmla="*/ 0 h 974715"/>
              <a:gd name="connsiteX2" fmla="*/ 1222511 w 4433979"/>
              <a:gd name="connsiteY2" fmla="*/ 0 h 974715"/>
              <a:gd name="connsiteX3" fmla="*/ 1722918 w 4433979"/>
              <a:gd name="connsiteY3" fmla="*/ 0 h 974715"/>
              <a:gd name="connsiteX4" fmla="*/ 2223324 w 4433979"/>
              <a:gd name="connsiteY4" fmla="*/ 0 h 974715"/>
              <a:gd name="connsiteX5" fmla="*/ 2768070 w 4433979"/>
              <a:gd name="connsiteY5" fmla="*/ 0 h 974715"/>
              <a:gd name="connsiteX6" fmla="*/ 3401495 w 4433979"/>
              <a:gd name="connsiteY6" fmla="*/ 0 h 974715"/>
              <a:gd name="connsiteX7" fmla="*/ 4433979 w 4433979"/>
              <a:gd name="connsiteY7" fmla="*/ 0 h 974715"/>
              <a:gd name="connsiteX8" fmla="*/ 4433979 w 4433979"/>
              <a:gd name="connsiteY8" fmla="*/ 477610 h 974715"/>
              <a:gd name="connsiteX9" fmla="*/ 4433979 w 4433979"/>
              <a:gd name="connsiteY9" fmla="*/ 974715 h 974715"/>
              <a:gd name="connsiteX10" fmla="*/ 3711874 w 4433979"/>
              <a:gd name="connsiteY10" fmla="*/ 974715 h 974715"/>
              <a:gd name="connsiteX11" fmla="*/ 3078448 w 4433979"/>
              <a:gd name="connsiteY11" fmla="*/ 974715 h 974715"/>
              <a:gd name="connsiteX12" fmla="*/ 2533702 w 4433979"/>
              <a:gd name="connsiteY12" fmla="*/ 974715 h 974715"/>
              <a:gd name="connsiteX13" fmla="*/ 1855937 w 4433979"/>
              <a:gd name="connsiteY13" fmla="*/ 974715 h 974715"/>
              <a:gd name="connsiteX14" fmla="*/ 1178172 w 4433979"/>
              <a:gd name="connsiteY14" fmla="*/ 974715 h 974715"/>
              <a:gd name="connsiteX15" fmla="*/ 677765 w 4433979"/>
              <a:gd name="connsiteY15" fmla="*/ 974715 h 974715"/>
              <a:gd name="connsiteX16" fmla="*/ 0 w 4433979"/>
              <a:gd name="connsiteY16" fmla="*/ 974715 h 974715"/>
              <a:gd name="connsiteX17" fmla="*/ 0 w 4433979"/>
              <a:gd name="connsiteY17" fmla="*/ 467863 h 974715"/>
              <a:gd name="connsiteX18" fmla="*/ 0 w 4433979"/>
              <a:gd name="connsiteY18" fmla="*/ 0 h 974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4433979" h="974715" extrusionOk="0">
                <a:moveTo>
                  <a:pt x="0" y="0"/>
                </a:moveTo>
                <a:cubicBezTo>
                  <a:pt x="262301" y="-3113"/>
                  <a:pt x="407061" y="6575"/>
                  <a:pt x="633426" y="0"/>
                </a:cubicBezTo>
                <a:cubicBezTo>
                  <a:pt x="859791" y="-6575"/>
                  <a:pt x="944723" y="-15177"/>
                  <a:pt x="1222511" y="0"/>
                </a:cubicBezTo>
                <a:cubicBezTo>
                  <a:pt x="1500300" y="15177"/>
                  <a:pt x="1582763" y="-2725"/>
                  <a:pt x="1722918" y="0"/>
                </a:cubicBezTo>
                <a:cubicBezTo>
                  <a:pt x="1863073" y="2725"/>
                  <a:pt x="2088423" y="22202"/>
                  <a:pt x="2223324" y="0"/>
                </a:cubicBezTo>
                <a:cubicBezTo>
                  <a:pt x="2358225" y="-22202"/>
                  <a:pt x="2543673" y="20385"/>
                  <a:pt x="2768070" y="0"/>
                </a:cubicBezTo>
                <a:cubicBezTo>
                  <a:pt x="2992467" y="-20385"/>
                  <a:pt x="3150048" y="25230"/>
                  <a:pt x="3401495" y="0"/>
                </a:cubicBezTo>
                <a:cubicBezTo>
                  <a:pt x="3652943" y="-25230"/>
                  <a:pt x="4098546" y="40208"/>
                  <a:pt x="4433979" y="0"/>
                </a:cubicBezTo>
                <a:cubicBezTo>
                  <a:pt x="4445337" y="185260"/>
                  <a:pt x="4438338" y="313111"/>
                  <a:pt x="4433979" y="477610"/>
                </a:cubicBezTo>
                <a:cubicBezTo>
                  <a:pt x="4429621" y="642109"/>
                  <a:pt x="4423948" y="871196"/>
                  <a:pt x="4433979" y="974715"/>
                </a:cubicBezTo>
                <a:cubicBezTo>
                  <a:pt x="4073674" y="1006205"/>
                  <a:pt x="4031463" y="947098"/>
                  <a:pt x="3711874" y="974715"/>
                </a:cubicBezTo>
                <a:cubicBezTo>
                  <a:pt x="3392286" y="1002332"/>
                  <a:pt x="3335291" y="969488"/>
                  <a:pt x="3078448" y="974715"/>
                </a:cubicBezTo>
                <a:cubicBezTo>
                  <a:pt x="2821605" y="979942"/>
                  <a:pt x="2795178" y="958094"/>
                  <a:pt x="2533702" y="974715"/>
                </a:cubicBezTo>
                <a:cubicBezTo>
                  <a:pt x="2272226" y="991336"/>
                  <a:pt x="2179144" y="965450"/>
                  <a:pt x="1855937" y="974715"/>
                </a:cubicBezTo>
                <a:cubicBezTo>
                  <a:pt x="1532730" y="983980"/>
                  <a:pt x="1412816" y="1008062"/>
                  <a:pt x="1178172" y="974715"/>
                </a:cubicBezTo>
                <a:cubicBezTo>
                  <a:pt x="943529" y="941368"/>
                  <a:pt x="871174" y="983527"/>
                  <a:pt x="677765" y="974715"/>
                </a:cubicBezTo>
                <a:cubicBezTo>
                  <a:pt x="484356" y="965903"/>
                  <a:pt x="238307" y="994387"/>
                  <a:pt x="0" y="974715"/>
                </a:cubicBezTo>
                <a:cubicBezTo>
                  <a:pt x="13878" y="723730"/>
                  <a:pt x="20504" y="593986"/>
                  <a:pt x="0" y="467863"/>
                </a:cubicBezTo>
                <a:cubicBezTo>
                  <a:pt x="-20504" y="341740"/>
                  <a:pt x="14233" y="178411"/>
                  <a:pt x="0" y="0"/>
                </a:cubicBezTo>
                <a:close/>
              </a:path>
            </a:pathLst>
          </a:custGeom>
          <a:solidFill>
            <a:schemeClr val="bg1"/>
          </a:solidFill>
          <a:ln w="28575">
            <a:solidFill>
              <a:schemeClr val="tx1"/>
            </a:solidFill>
            <a:extLst>
              <a:ext uri="{C807C97D-BFC1-408E-A445-0C87EB9F89A2}">
                <ask:lineSketchStyleProps xmlns:ask="http://schemas.microsoft.com/office/drawing/2018/sketchyshapes" sd="2491307481">
                  <a:prstGeom prst="rect">
                    <a:avLst/>
                  </a:prstGeom>
                  <ask:type>
                    <ask:lineSketchFreehand/>
                  </ask:type>
                </ask:lineSketchStyleProps>
              </a:ext>
            </a:extLst>
          </a:ln>
        </p:spPr>
        <p:style>
          <a:lnRef idx="0">
            <a:scrgbClr r="0" g="0" b="0"/>
          </a:lnRef>
          <a:fillRef idx="0">
            <a:scrgbClr r="0" g="0" b="0"/>
          </a:fillRef>
          <a:effectRef idx="0">
            <a:scrgbClr r="0" g="0" b="0"/>
          </a:effectRef>
          <a:fontRef idx="minor">
            <a:schemeClr val="dk1"/>
          </a:fontRef>
        </p:style>
        <p:txBody>
          <a:bodyPr rtlCol="0" anchor="ctr"/>
          <a:lstStyle/>
          <a:p>
            <a:pPr algn="ctr"/>
            <a:r>
              <a:rPr lang="de-DE" sz="1200" dirty="0"/>
              <a:t>Die Reihenfolge beim Kontrastieren und Ergänzen legst du fest. Du solltest dich dabei daran orientieren, welche Position du selbst im Fazit vertreten möchtest. Diese behandelst du zuletzt, denn dann fällt das Anknüpfen leichter.</a:t>
            </a:r>
          </a:p>
        </p:txBody>
      </p:sp>
      <p:sp>
        <p:nvSpPr>
          <p:cNvPr id="19" name="Rechteck 18">
            <a:extLst>
              <a:ext uri="{FF2B5EF4-FFF2-40B4-BE49-F238E27FC236}">
                <a16:creationId xmlns:a16="http://schemas.microsoft.com/office/drawing/2014/main" id="{96114C2B-8FE7-54DB-41D0-E33BB8B12015}"/>
              </a:ext>
            </a:extLst>
          </p:cNvPr>
          <p:cNvSpPr>
            <a:spLocks/>
          </p:cNvSpPr>
          <p:nvPr/>
        </p:nvSpPr>
        <p:spPr>
          <a:xfrm>
            <a:off x="103516" y="7808585"/>
            <a:ext cx="6659594" cy="1226390"/>
          </a:xfrm>
          <a:prstGeom prst="rect">
            <a:avLst/>
          </a:prstGeom>
          <a:noFill/>
          <a:ln>
            <a:noFill/>
          </a:ln>
        </p:spPr>
        <p:style>
          <a:lnRef idx="0">
            <a:scrgbClr r="0" g="0" b="0"/>
          </a:lnRef>
          <a:fillRef idx="0">
            <a:scrgbClr r="0" g="0" b="0"/>
          </a:fillRef>
          <a:effectRef idx="0">
            <a:scrgbClr r="0" g="0" b="0"/>
          </a:effectRef>
          <a:fontRef idx="minor">
            <a:schemeClr val="dk1"/>
          </a:fontRef>
        </p:style>
        <p:txBody>
          <a:bodyPr rtlCol="0" anchor="ctr"/>
          <a:lstStyle/>
          <a:p>
            <a:pPr algn="ctr"/>
            <a:r>
              <a:rPr lang="de-DE" sz="3400" b="1" dirty="0">
                <a:solidFill>
                  <a:schemeClr val="tx1"/>
                </a:solidFill>
                <a:latin typeface="Baguet Script" panose="00000500000000000000" pitchFamily="2" charset="0"/>
              </a:rPr>
              <a:t>R</a:t>
            </a:r>
            <a:r>
              <a:rPr lang="de-DE" b="1" dirty="0"/>
              <a:t>esümieren</a:t>
            </a:r>
          </a:p>
          <a:p>
            <a:pPr algn="just"/>
            <a:r>
              <a:rPr lang="de-DE" sz="1200" dirty="0"/>
              <a:t>Ziehe als Schluss deines Textes ein Fazit. Achte darauf, keine neuen Argumente mehr zu nennen, sondern versuche, die Aspekte, die du zuvor behandelt hast, miteinander in Einklang zu bringen und auf deren Basis deinen eigenen Standpunkt deutlich zu machen.</a:t>
            </a:r>
          </a:p>
        </p:txBody>
      </p:sp>
      <p:sp>
        <p:nvSpPr>
          <p:cNvPr id="20" name="Rechteck 19">
            <a:extLst>
              <a:ext uri="{FF2B5EF4-FFF2-40B4-BE49-F238E27FC236}">
                <a16:creationId xmlns:a16="http://schemas.microsoft.com/office/drawing/2014/main" id="{AF2FC9D6-A205-84C2-A76F-1E6CDB2AE744}"/>
              </a:ext>
            </a:extLst>
          </p:cNvPr>
          <p:cNvSpPr>
            <a:spLocks/>
          </p:cNvSpPr>
          <p:nvPr/>
        </p:nvSpPr>
        <p:spPr>
          <a:xfrm>
            <a:off x="94886" y="8983458"/>
            <a:ext cx="6659594" cy="489965"/>
          </a:xfrm>
          <a:custGeom>
            <a:avLst/>
            <a:gdLst>
              <a:gd name="connsiteX0" fmla="*/ 0 w 6659594"/>
              <a:gd name="connsiteY0" fmla="*/ 0 h 489965"/>
              <a:gd name="connsiteX1" fmla="*/ 665959 w 6659594"/>
              <a:gd name="connsiteY1" fmla="*/ 0 h 489965"/>
              <a:gd name="connsiteX2" fmla="*/ 1132131 w 6659594"/>
              <a:gd name="connsiteY2" fmla="*/ 0 h 489965"/>
              <a:gd name="connsiteX3" fmla="*/ 1798090 w 6659594"/>
              <a:gd name="connsiteY3" fmla="*/ 0 h 489965"/>
              <a:gd name="connsiteX4" fmla="*/ 2530646 w 6659594"/>
              <a:gd name="connsiteY4" fmla="*/ 0 h 489965"/>
              <a:gd name="connsiteX5" fmla="*/ 2996817 w 6659594"/>
              <a:gd name="connsiteY5" fmla="*/ 0 h 489965"/>
              <a:gd name="connsiteX6" fmla="*/ 3662777 w 6659594"/>
              <a:gd name="connsiteY6" fmla="*/ 0 h 489965"/>
              <a:gd name="connsiteX7" fmla="*/ 4328736 w 6659594"/>
              <a:gd name="connsiteY7" fmla="*/ 0 h 489965"/>
              <a:gd name="connsiteX8" fmla="*/ 4994696 w 6659594"/>
              <a:gd name="connsiteY8" fmla="*/ 0 h 489965"/>
              <a:gd name="connsiteX9" fmla="*/ 5793847 w 6659594"/>
              <a:gd name="connsiteY9" fmla="*/ 0 h 489965"/>
              <a:gd name="connsiteX10" fmla="*/ 6659594 w 6659594"/>
              <a:gd name="connsiteY10" fmla="*/ 0 h 489965"/>
              <a:gd name="connsiteX11" fmla="*/ 6659594 w 6659594"/>
              <a:gd name="connsiteY11" fmla="*/ 489965 h 489965"/>
              <a:gd name="connsiteX12" fmla="*/ 6060231 w 6659594"/>
              <a:gd name="connsiteY12" fmla="*/ 489965 h 489965"/>
              <a:gd name="connsiteX13" fmla="*/ 5460867 w 6659594"/>
              <a:gd name="connsiteY13" fmla="*/ 489965 h 489965"/>
              <a:gd name="connsiteX14" fmla="*/ 4661716 w 6659594"/>
              <a:gd name="connsiteY14" fmla="*/ 489965 h 489965"/>
              <a:gd name="connsiteX15" fmla="*/ 4062352 w 6659594"/>
              <a:gd name="connsiteY15" fmla="*/ 489965 h 489965"/>
              <a:gd name="connsiteX16" fmla="*/ 3263201 w 6659594"/>
              <a:gd name="connsiteY16" fmla="*/ 489965 h 489965"/>
              <a:gd name="connsiteX17" fmla="*/ 2597242 w 6659594"/>
              <a:gd name="connsiteY17" fmla="*/ 489965 h 489965"/>
              <a:gd name="connsiteX18" fmla="*/ 1997878 w 6659594"/>
              <a:gd name="connsiteY18" fmla="*/ 489965 h 489965"/>
              <a:gd name="connsiteX19" fmla="*/ 1531707 w 6659594"/>
              <a:gd name="connsiteY19" fmla="*/ 489965 h 489965"/>
              <a:gd name="connsiteX20" fmla="*/ 932343 w 6659594"/>
              <a:gd name="connsiteY20" fmla="*/ 489965 h 489965"/>
              <a:gd name="connsiteX21" fmla="*/ 0 w 6659594"/>
              <a:gd name="connsiteY21" fmla="*/ 489965 h 489965"/>
              <a:gd name="connsiteX22" fmla="*/ 0 w 6659594"/>
              <a:gd name="connsiteY22" fmla="*/ 0 h 4899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6659594" h="489965" fill="none" extrusionOk="0">
                <a:moveTo>
                  <a:pt x="0" y="0"/>
                </a:moveTo>
                <a:cubicBezTo>
                  <a:pt x="286905" y="-12843"/>
                  <a:pt x="375141" y="31512"/>
                  <a:pt x="665959" y="0"/>
                </a:cubicBezTo>
                <a:cubicBezTo>
                  <a:pt x="956777" y="-31512"/>
                  <a:pt x="938104" y="-17512"/>
                  <a:pt x="1132131" y="0"/>
                </a:cubicBezTo>
                <a:cubicBezTo>
                  <a:pt x="1326158" y="17512"/>
                  <a:pt x="1593484" y="10236"/>
                  <a:pt x="1798090" y="0"/>
                </a:cubicBezTo>
                <a:cubicBezTo>
                  <a:pt x="2002696" y="-10236"/>
                  <a:pt x="2179590" y="12682"/>
                  <a:pt x="2530646" y="0"/>
                </a:cubicBezTo>
                <a:cubicBezTo>
                  <a:pt x="2881702" y="-12682"/>
                  <a:pt x="2783697" y="-5055"/>
                  <a:pt x="2996817" y="0"/>
                </a:cubicBezTo>
                <a:cubicBezTo>
                  <a:pt x="3209937" y="5055"/>
                  <a:pt x="3342108" y="-13681"/>
                  <a:pt x="3662777" y="0"/>
                </a:cubicBezTo>
                <a:cubicBezTo>
                  <a:pt x="3983446" y="13681"/>
                  <a:pt x="4021126" y="-23506"/>
                  <a:pt x="4328736" y="0"/>
                </a:cubicBezTo>
                <a:cubicBezTo>
                  <a:pt x="4636346" y="23506"/>
                  <a:pt x="4799454" y="17076"/>
                  <a:pt x="4994696" y="0"/>
                </a:cubicBezTo>
                <a:cubicBezTo>
                  <a:pt x="5189938" y="-17076"/>
                  <a:pt x="5605626" y="18750"/>
                  <a:pt x="5793847" y="0"/>
                </a:cubicBezTo>
                <a:cubicBezTo>
                  <a:pt x="5982068" y="-18750"/>
                  <a:pt x="6292922" y="24497"/>
                  <a:pt x="6659594" y="0"/>
                </a:cubicBezTo>
                <a:cubicBezTo>
                  <a:pt x="6678578" y="151811"/>
                  <a:pt x="6666097" y="348753"/>
                  <a:pt x="6659594" y="489965"/>
                </a:cubicBezTo>
                <a:cubicBezTo>
                  <a:pt x="6410694" y="516044"/>
                  <a:pt x="6329169" y="464640"/>
                  <a:pt x="6060231" y="489965"/>
                </a:cubicBezTo>
                <a:cubicBezTo>
                  <a:pt x="5791293" y="515290"/>
                  <a:pt x="5652083" y="504208"/>
                  <a:pt x="5460867" y="489965"/>
                </a:cubicBezTo>
                <a:cubicBezTo>
                  <a:pt x="5269651" y="475722"/>
                  <a:pt x="5048273" y="516046"/>
                  <a:pt x="4661716" y="489965"/>
                </a:cubicBezTo>
                <a:cubicBezTo>
                  <a:pt x="4275159" y="463884"/>
                  <a:pt x="4326965" y="465627"/>
                  <a:pt x="4062352" y="489965"/>
                </a:cubicBezTo>
                <a:cubicBezTo>
                  <a:pt x="3797739" y="514303"/>
                  <a:pt x="3656199" y="528463"/>
                  <a:pt x="3263201" y="489965"/>
                </a:cubicBezTo>
                <a:cubicBezTo>
                  <a:pt x="2870203" y="451467"/>
                  <a:pt x="2791418" y="488818"/>
                  <a:pt x="2597242" y="489965"/>
                </a:cubicBezTo>
                <a:cubicBezTo>
                  <a:pt x="2403066" y="491112"/>
                  <a:pt x="2183990" y="505678"/>
                  <a:pt x="1997878" y="489965"/>
                </a:cubicBezTo>
                <a:cubicBezTo>
                  <a:pt x="1811766" y="474252"/>
                  <a:pt x="1759299" y="469284"/>
                  <a:pt x="1531707" y="489965"/>
                </a:cubicBezTo>
                <a:cubicBezTo>
                  <a:pt x="1304115" y="510646"/>
                  <a:pt x="1208123" y="503800"/>
                  <a:pt x="932343" y="489965"/>
                </a:cubicBezTo>
                <a:cubicBezTo>
                  <a:pt x="656563" y="476130"/>
                  <a:pt x="304211" y="512548"/>
                  <a:pt x="0" y="489965"/>
                </a:cubicBezTo>
                <a:cubicBezTo>
                  <a:pt x="2296" y="322701"/>
                  <a:pt x="19446" y="183335"/>
                  <a:pt x="0" y="0"/>
                </a:cubicBezTo>
                <a:close/>
              </a:path>
              <a:path w="6659594" h="489965" stroke="0" extrusionOk="0">
                <a:moveTo>
                  <a:pt x="0" y="0"/>
                </a:moveTo>
                <a:cubicBezTo>
                  <a:pt x="133756" y="-22892"/>
                  <a:pt x="476382" y="-8"/>
                  <a:pt x="665959" y="0"/>
                </a:cubicBezTo>
                <a:cubicBezTo>
                  <a:pt x="855536" y="8"/>
                  <a:pt x="1119328" y="9673"/>
                  <a:pt x="1265323" y="0"/>
                </a:cubicBezTo>
                <a:cubicBezTo>
                  <a:pt x="1411318" y="-9673"/>
                  <a:pt x="1581426" y="11058"/>
                  <a:pt x="1731494" y="0"/>
                </a:cubicBezTo>
                <a:cubicBezTo>
                  <a:pt x="1881562" y="-11058"/>
                  <a:pt x="2040160" y="6621"/>
                  <a:pt x="2197666" y="0"/>
                </a:cubicBezTo>
                <a:cubicBezTo>
                  <a:pt x="2355172" y="-6621"/>
                  <a:pt x="2511506" y="1694"/>
                  <a:pt x="2730434" y="0"/>
                </a:cubicBezTo>
                <a:cubicBezTo>
                  <a:pt x="2949362" y="-1694"/>
                  <a:pt x="3170652" y="-5089"/>
                  <a:pt x="3396393" y="0"/>
                </a:cubicBezTo>
                <a:cubicBezTo>
                  <a:pt x="3622134" y="5089"/>
                  <a:pt x="3788755" y="-20765"/>
                  <a:pt x="3929160" y="0"/>
                </a:cubicBezTo>
                <a:cubicBezTo>
                  <a:pt x="4069565" y="20765"/>
                  <a:pt x="4368831" y="-19569"/>
                  <a:pt x="4528524" y="0"/>
                </a:cubicBezTo>
                <a:cubicBezTo>
                  <a:pt x="4688217" y="19569"/>
                  <a:pt x="4913924" y="-20526"/>
                  <a:pt x="5127887" y="0"/>
                </a:cubicBezTo>
                <a:cubicBezTo>
                  <a:pt x="5341850" y="20526"/>
                  <a:pt x="5567307" y="-6648"/>
                  <a:pt x="5927039" y="0"/>
                </a:cubicBezTo>
                <a:cubicBezTo>
                  <a:pt x="6286771" y="6648"/>
                  <a:pt x="6305103" y="-32363"/>
                  <a:pt x="6659594" y="0"/>
                </a:cubicBezTo>
                <a:cubicBezTo>
                  <a:pt x="6678836" y="131269"/>
                  <a:pt x="6673018" y="272882"/>
                  <a:pt x="6659594" y="489965"/>
                </a:cubicBezTo>
                <a:cubicBezTo>
                  <a:pt x="6411095" y="479402"/>
                  <a:pt x="6275230" y="463913"/>
                  <a:pt x="5993635" y="489965"/>
                </a:cubicBezTo>
                <a:cubicBezTo>
                  <a:pt x="5712040" y="516017"/>
                  <a:pt x="5596212" y="507603"/>
                  <a:pt x="5261079" y="489965"/>
                </a:cubicBezTo>
                <a:cubicBezTo>
                  <a:pt x="4925946" y="472327"/>
                  <a:pt x="4968556" y="508076"/>
                  <a:pt x="4794908" y="489965"/>
                </a:cubicBezTo>
                <a:cubicBezTo>
                  <a:pt x="4621260" y="471854"/>
                  <a:pt x="4188566" y="461987"/>
                  <a:pt x="3995756" y="489965"/>
                </a:cubicBezTo>
                <a:cubicBezTo>
                  <a:pt x="3802946" y="517943"/>
                  <a:pt x="3455772" y="498035"/>
                  <a:pt x="3196605" y="489965"/>
                </a:cubicBezTo>
                <a:cubicBezTo>
                  <a:pt x="2937438" y="481895"/>
                  <a:pt x="2859065" y="512189"/>
                  <a:pt x="2597242" y="489965"/>
                </a:cubicBezTo>
                <a:cubicBezTo>
                  <a:pt x="2335419" y="467741"/>
                  <a:pt x="2142099" y="509309"/>
                  <a:pt x="1864686" y="489965"/>
                </a:cubicBezTo>
                <a:cubicBezTo>
                  <a:pt x="1587273" y="470621"/>
                  <a:pt x="1501024" y="506270"/>
                  <a:pt x="1398515" y="489965"/>
                </a:cubicBezTo>
                <a:cubicBezTo>
                  <a:pt x="1296006" y="473660"/>
                  <a:pt x="863767" y="516538"/>
                  <a:pt x="599363" y="489965"/>
                </a:cubicBezTo>
                <a:cubicBezTo>
                  <a:pt x="334959" y="463392"/>
                  <a:pt x="232823" y="461951"/>
                  <a:pt x="0" y="489965"/>
                </a:cubicBezTo>
                <a:cubicBezTo>
                  <a:pt x="-8256" y="373566"/>
                  <a:pt x="-23116" y="225969"/>
                  <a:pt x="0" y="0"/>
                </a:cubicBezTo>
                <a:close/>
              </a:path>
            </a:pathLst>
          </a:custGeom>
          <a:solidFill>
            <a:schemeClr val="bg1"/>
          </a:solidFill>
          <a:ln w="28575">
            <a:solidFill>
              <a:schemeClr val="tx1"/>
            </a:solidFill>
            <a:extLst>
              <a:ext uri="{C807C97D-BFC1-408E-A445-0C87EB9F89A2}">
                <ask:lineSketchStyleProps xmlns:ask="http://schemas.microsoft.com/office/drawing/2018/sketchyshapes" sd="2491307481">
                  <a:prstGeom prst="rect">
                    <a:avLst/>
                  </a:prstGeom>
                  <ask:type>
                    <ask:lineSketchFreehand/>
                  </ask:type>
                </ask:lineSketchStyleProps>
              </a:ext>
            </a:extLst>
          </a:ln>
        </p:spPr>
        <p:style>
          <a:lnRef idx="0">
            <a:scrgbClr r="0" g="0" b="0"/>
          </a:lnRef>
          <a:fillRef idx="0">
            <a:scrgbClr r="0" g="0" b="0"/>
          </a:fillRef>
          <a:effectRef idx="0">
            <a:scrgbClr r="0" g="0" b="0"/>
          </a:effectRef>
          <a:fontRef idx="minor">
            <a:schemeClr val="dk1"/>
          </a:fontRef>
        </p:style>
        <p:txBody>
          <a:bodyPr rtlCol="0" anchor="ctr"/>
          <a:lstStyle/>
          <a:p>
            <a:pPr algn="ctr"/>
            <a:r>
              <a:rPr lang="de-DE" sz="1200" dirty="0">
                <a:solidFill>
                  <a:schemeClr val="tx1"/>
                </a:solidFill>
                <a:latin typeface="GelPenUpright" panose="02000603000000000000" pitchFamily="2" charset="0"/>
                <a:ea typeface="GelPenUpright" panose="02000603000000000000" pitchFamily="2" charset="0"/>
              </a:rPr>
              <a:t>Was ist deine Position? Was sind die wichtigsten Gemeinsamkeiten/Unterschiede zum Standpunkt, der im Text vertreten wird? Was sind die ausschlaggebenden Beweggründe für deine Haltung?</a:t>
            </a:r>
          </a:p>
        </p:txBody>
      </p:sp>
      <p:sp>
        <p:nvSpPr>
          <p:cNvPr id="21" name="Textfeld 20">
            <a:extLst>
              <a:ext uri="{FF2B5EF4-FFF2-40B4-BE49-F238E27FC236}">
                <a16:creationId xmlns:a16="http://schemas.microsoft.com/office/drawing/2014/main" id="{935E7A72-77CA-36A8-E2C9-591BE05A3CA4}"/>
              </a:ext>
            </a:extLst>
          </p:cNvPr>
          <p:cNvSpPr txBox="1">
            <a:spLocks noGrp="1" noRot="1" noMove="1" noResize="1" noEditPoints="1" noAdjustHandles="1" noChangeArrowheads="1" noChangeShapeType="1"/>
          </p:cNvSpPr>
          <p:nvPr/>
        </p:nvSpPr>
        <p:spPr>
          <a:xfrm>
            <a:off x="0" y="9627078"/>
            <a:ext cx="6858000" cy="276999"/>
          </a:xfrm>
          <a:prstGeom prst="rect">
            <a:avLst/>
          </a:prstGeom>
          <a:noFill/>
        </p:spPr>
        <p:txBody>
          <a:bodyPr wrap="square" rtlCol="0">
            <a:spAutoFit/>
          </a:bodyPr>
          <a:lstStyle/>
          <a:p>
            <a:pPr algn="ctr"/>
            <a:r>
              <a:rPr lang="de-DE" sz="1200" dirty="0">
                <a:solidFill>
                  <a:schemeClr val="tx1">
                    <a:lumMod val="50000"/>
                    <a:lumOff val="50000"/>
                  </a:schemeClr>
                </a:solidFill>
              </a:rPr>
              <a:t>Konzept &amp; Visualisierung: CC-BY-SA 4.0 - Kristina Wahl – diefraumitdemdromedar.de - 2023</a:t>
            </a:r>
          </a:p>
        </p:txBody>
      </p:sp>
    </p:spTree>
    <p:extLst>
      <p:ext uri="{BB962C8B-B14F-4D97-AF65-F5344CB8AC3E}">
        <p14:creationId xmlns:p14="http://schemas.microsoft.com/office/powerpoint/2010/main" val="3761705017"/>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ahnschrift, Bahnschrift">
      <a:majorFont>
        <a:latin typeface="Bahnschrift"/>
        <a:ea typeface=""/>
        <a:cs typeface=""/>
      </a:majorFont>
      <a:minorFont>
        <a:latin typeface="Bahnschrif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299</Words>
  <Application>Microsoft Office PowerPoint</Application>
  <PresentationFormat>A4-Papier (210 x 297 mm)</PresentationFormat>
  <Paragraphs>24</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Baguet Script</vt:lpstr>
      <vt:lpstr>Bahnschrift</vt:lpstr>
      <vt:lpstr>GelPenUpright</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Kristina Wahl</dc:creator>
  <cp:lastModifiedBy>Kristina Wahl</cp:lastModifiedBy>
  <cp:revision>1</cp:revision>
  <dcterms:created xsi:type="dcterms:W3CDTF">2024-01-05T12:18:30Z</dcterms:created>
  <dcterms:modified xsi:type="dcterms:W3CDTF">2024-01-05T12:37:07Z</dcterms:modified>
</cp:coreProperties>
</file>