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4" r:id="rId2"/>
  </p:sldIdLst>
  <p:sldSz cx="6858000" cy="9906000" type="A4"/>
  <p:notesSz cx="9998075" cy="68659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utsch" id="{54FDB17F-5392-46A5-A9D1-9CA4A7D3182B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na Wahl" initials="KW" lastIdx="1" clrIdx="0">
    <p:extLst>
      <p:ext uri="{19B8F6BF-5375-455C-9EA6-DF929625EA0E}">
        <p15:presenceInfo xmlns:p15="http://schemas.microsoft.com/office/powerpoint/2012/main" userId="6dfe91900b670d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F09D7F-5C63-4D90-B9D4-C7BD8D156D10}" v="1" dt="2024-01-05T12:49:05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3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4332499" cy="344887"/>
          </a:xfrm>
          <a:prstGeom prst="rect">
            <a:avLst/>
          </a:prstGeom>
        </p:spPr>
        <p:txBody>
          <a:bodyPr vert="horz" lIns="96310" tIns="48155" rIns="96310" bIns="4815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63849" y="8"/>
            <a:ext cx="4332499" cy="344887"/>
          </a:xfrm>
          <a:prstGeom prst="rect">
            <a:avLst/>
          </a:prstGeom>
        </p:spPr>
        <p:txBody>
          <a:bodyPr vert="horz" lIns="96310" tIns="48155" rIns="96310" bIns="48155" rtlCol="0"/>
          <a:lstStyle>
            <a:lvl1pPr algn="r">
              <a:defRPr sz="1300"/>
            </a:lvl1pPr>
          </a:lstStyle>
          <a:p>
            <a:fld id="{984C503B-8645-42DA-9D29-F5601127F369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7350" y="858838"/>
            <a:ext cx="1603375" cy="2316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10" tIns="48155" rIns="96310" bIns="4815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9808" y="3304241"/>
            <a:ext cx="7998460" cy="2703463"/>
          </a:xfrm>
          <a:prstGeom prst="rect">
            <a:avLst/>
          </a:prstGeom>
        </p:spPr>
        <p:txBody>
          <a:bodyPr vert="horz" lIns="96310" tIns="48155" rIns="96310" bIns="4815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6521055"/>
            <a:ext cx="4332499" cy="344886"/>
          </a:xfrm>
          <a:prstGeom prst="rect">
            <a:avLst/>
          </a:prstGeom>
        </p:spPr>
        <p:txBody>
          <a:bodyPr vert="horz" lIns="96310" tIns="48155" rIns="96310" bIns="4815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63849" y="6521055"/>
            <a:ext cx="4332499" cy="344886"/>
          </a:xfrm>
          <a:prstGeom prst="rect">
            <a:avLst/>
          </a:prstGeom>
        </p:spPr>
        <p:txBody>
          <a:bodyPr vert="horz" lIns="96310" tIns="48155" rIns="96310" bIns="48155" rtlCol="0" anchor="b"/>
          <a:lstStyle>
            <a:lvl1pPr algn="r">
              <a:defRPr sz="1300"/>
            </a:lvl1pPr>
          </a:lstStyle>
          <a:p>
            <a:fld id="{EF7966F2-3398-461D-8FFE-A66CFD454BA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71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2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40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7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7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54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21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1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46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89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48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15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002B6-5BB7-455C-9829-C0B994855886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2041-B82F-4882-AC4D-481E873AAC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03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feld 83">
            <a:extLst>
              <a:ext uri="{FF2B5EF4-FFF2-40B4-BE49-F238E27FC236}">
                <a16:creationId xmlns:a16="http://schemas.microsoft.com/office/drawing/2014/main" id="{2DE6006F-8D09-4167-96AE-AF660ECCAA9A}"/>
              </a:ext>
            </a:extLst>
          </p:cNvPr>
          <p:cNvSpPr txBox="1"/>
          <p:nvPr/>
        </p:nvSpPr>
        <p:spPr>
          <a:xfrm>
            <a:off x="220169" y="7632669"/>
            <a:ext cx="6435829" cy="719043"/>
          </a:xfrm>
          <a:custGeom>
            <a:avLst/>
            <a:gdLst>
              <a:gd name="connsiteX0" fmla="*/ 0 w 6435829"/>
              <a:gd name="connsiteY0" fmla="*/ 0 h 719043"/>
              <a:gd name="connsiteX1" fmla="*/ 514866 w 6435829"/>
              <a:gd name="connsiteY1" fmla="*/ 0 h 719043"/>
              <a:gd name="connsiteX2" fmla="*/ 1158449 w 6435829"/>
              <a:gd name="connsiteY2" fmla="*/ 0 h 719043"/>
              <a:gd name="connsiteX3" fmla="*/ 1802032 w 6435829"/>
              <a:gd name="connsiteY3" fmla="*/ 0 h 719043"/>
              <a:gd name="connsiteX4" fmla="*/ 2381257 w 6435829"/>
              <a:gd name="connsiteY4" fmla="*/ 0 h 719043"/>
              <a:gd name="connsiteX5" fmla="*/ 2896123 w 6435829"/>
              <a:gd name="connsiteY5" fmla="*/ 0 h 719043"/>
              <a:gd name="connsiteX6" fmla="*/ 3346631 w 6435829"/>
              <a:gd name="connsiteY6" fmla="*/ 0 h 719043"/>
              <a:gd name="connsiteX7" fmla="*/ 3990214 w 6435829"/>
              <a:gd name="connsiteY7" fmla="*/ 0 h 719043"/>
              <a:gd name="connsiteX8" fmla="*/ 4762513 w 6435829"/>
              <a:gd name="connsiteY8" fmla="*/ 0 h 719043"/>
              <a:gd name="connsiteX9" fmla="*/ 5470455 w 6435829"/>
              <a:gd name="connsiteY9" fmla="*/ 0 h 719043"/>
              <a:gd name="connsiteX10" fmla="*/ 6435829 w 6435829"/>
              <a:gd name="connsiteY10" fmla="*/ 0 h 719043"/>
              <a:gd name="connsiteX11" fmla="*/ 6435829 w 6435829"/>
              <a:gd name="connsiteY11" fmla="*/ 359522 h 719043"/>
              <a:gd name="connsiteX12" fmla="*/ 6435829 w 6435829"/>
              <a:gd name="connsiteY12" fmla="*/ 719043 h 719043"/>
              <a:gd name="connsiteX13" fmla="*/ 5663530 w 6435829"/>
              <a:gd name="connsiteY13" fmla="*/ 719043 h 719043"/>
              <a:gd name="connsiteX14" fmla="*/ 4955588 w 6435829"/>
              <a:gd name="connsiteY14" fmla="*/ 719043 h 719043"/>
              <a:gd name="connsiteX15" fmla="*/ 4505080 w 6435829"/>
              <a:gd name="connsiteY15" fmla="*/ 719043 h 719043"/>
              <a:gd name="connsiteX16" fmla="*/ 4054572 w 6435829"/>
              <a:gd name="connsiteY16" fmla="*/ 719043 h 719043"/>
              <a:gd name="connsiteX17" fmla="*/ 3539706 w 6435829"/>
              <a:gd name="connsiteY17" fmla="*/ 719043 h 719043"/>
              <a:gd name="connsiteX18" fmla="*/ 3024840 w 6435829"/>
              <a:gd name="connsiteY18" fmla="*/ 719043 h 719043"/>
              <a:gd name="connsiteX19" fmla="*/ 2445615 w 6435829"/>
              <a:gd name="connsiteY19" fmla="*/ 719043 h 719043"/>
              <a:gd name="connsiteX20" fmla="*/ 1673316 w 6435829"/>
              <a:gd name="connsiteY20" fmla="*/ 719043 h 719043"/>
              <a:gd name="connsiteX21" fmla="*/ 965374 w 6435829"/>
              <a:gd name="connsiteY21" fmla="*/ 719043 h 719043"/>
              <a:gd name="connsiteX22" fmla="*/ 0 w 6435829"/>
              <a:gd name="connsiteY22" fmla="*/ 719043 h 719043"/>
              <a:gd name="connsiteX23" fmla="*/ 0 w 6435829"/>
              <a:gd name="connsiteY23" fmla="*/ 366712 h 719043"/>
              <a:gd name="connsiteX24" fmla="*/ 0 w 6435829"/>
              <a:gd name="connsiteY24" fmla="*/ 0 h 71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35829" h="719043" extrusionOk="0">
                <a:moveTo>
                  <a:pt x="0" y="0"/>
                </a:moveTo>
                <a:cubicBezTo>
                  <a:pt x="220227" y="6123"/>
                  <a:pt x="387234" y="-23027"/>
                  <a:pt x="514866" y="0"/>
                </a:cubicBezTo>
                <a:cubicBezTo>
                  <a:pt x="642498" y="23027"/>
                  <a:pt x="992591" y="20095"/>
                  <a:pt x="1158449" y="0"/>
                </a:cubicBezTo>
                <a:cubicBezTo>
                  <a:pt x="1324307" y="-20095"/>
                  <a:pt x="1546468" y="19608"/>
                  <a:pt x="1802032" y="0"/>
                </a:cubicBezTo>
                <a:cubicBezTo>
                  <a:pt x="2057596" y="-19608"/>
                  <a:pt x="2251421" y="5700"/>
                  <a:pt x="2381257" y="0"/>
                </a:cubicBezTo>
                <a:cubicBezTo>
                  <a:pt x="2511093" y="-5700"/>
                  <a:pt x="2674910" y="5514"/>
                  <a:pt x="2896123" y="0"/>
                </a:cubicBezTo>
                <a:cubicBezTo>
                  <a:pt x="3117336" y="-5514"/>
                  <a:pt x="3178184" y="-2541"/>
                  <a:pt x="3346631" y="0"/>
                </a:cubicBezTo>
                <a:cubicBezTo>
                  <a:pt x="3515078" y="2541"/>
                  <a:pt x="3829486" y="-11213"/>
                  <a:pt x="3990214" y="0"/>
                </a:cubicBezTo>
                <a:cubicBezTo>
                  <a:pt x="4150942" y="11213"/>
                  <a:pt x="4420105" y="-20005"/>
                  <a:pt x="4762513" y="0"/>
                </a:cubicBezTo>
                <a:cubicBezTo>
                  <a:pt x="5104921" y="20005"/>
                  <a:pt x="5326839" y="-33334"/>
                  <a:pt x="5470455" y="0"/>
                </a:cubicBezTo>
                <a:cubicBezTo>
                  <a:pt x="5614071" y="33334"/>
                  <a:pt x="6217078" y="15842"/>
                  <a:pt x="6435829" y="0"/>
                </a:cubicBezTo>
                <a:cubicBezTo>
                  <a:pt x="6432725" y="110201"/>
                  <a:pt x="6426273" y="184455"/>
                  <a:pt x="6435829" y="359522"/>
                </a:cubicBezTo>
                <a:cubicBezTo>
                  <a:pt x="6445385" y="534589"/>
                  <a:pt x="6440576" y="592331"/>
                  <a:pt x="6435829" y="719043"/>
                </a:cubicBezTo>
                <a:cubicBezTo>
                  <a:pt x="6255571" y="744316"/>
                  <a:pt x="5962530" y="694167"/>
                  <a:pt x="5663530" y="719043"/>
                </a:cubicBezTo>
                <a:cubicBezTo>
                  <a:pt x="5364530" y="743919"/>
                  <a:pt x="5117097" y="704872"/>
                  <a:pt x="4955588" y="719043"/>
                </a:cubicBezTo>
                <a:cubicBezTo>
                  <a:pt x="4794079" y="733214"/>
                  <a:pt x="4694719" y="714912"/>
                  <a:pt x="4505080" y="719043"/>
                </a:cubicBezTo>
                <a:cubicBezTo>
                  <a:pt x="4315441" y="723174"/>
                  <a:pt x="4151379" y="699818"/>
                  <a:pt x="4054572" y="719043"/>
                </a:cubicBezTo>
                <a:cubicBezTo>
                  <a:pt x="3957765" y="738268"/>
                  <a:pt x="3729906" y="730740"/>
                  <a:pt x="3539706" y="719043"/>
                </a:cubicBezTo>
                <a:cubicBezTo>
                  <a:pt x="3349506" y="707346"/>
                  <a:pt x="3202268" y="730327"/>
                  <a:pt x="3024840" y="719043"/>
                </a:cubicBezTo>
                <a:cubicBezTo>
                  <a:pt x="2847412" y="707759"/>
                  <a:pt x="2584751" y="746558"/>
                  <a:pt x="2445615" y="719043"/>
                </a:cubicBezTo>
                <a:cubicBezTo>
                  <a:pt x="2306480" y="691528"/>
                  <a:pt x="2026314" y="700439"/>
                  <a:pt x="1673316" y="719043"/>
                </a:cubicBezTo>
                <a:cubicBezTo>
                  <a:pt x="1320318" y="737647"/>
                  <a:pt x="1145124" y="742424"/>
                  <a:pt x="965374" y="719043"/>
                </a:cubicBezTo>
                <a:cubicBezTo>
                  <a:pt x="785624" y="695662"/>
                  <a:pt x="224735" y="693878"/>
                  <a:pt x="0" y="719043"/>
                </a:cubicBezTo>
                <a:cubicBezTo>
                  <a:pt x="-17383" y="549350"/>
                  <a:pt x="-16804" y="532537"/>
                  <a:pt x="0" y="366712"/>
                </a:cubicBezTo>
                <a:cubicBezTo>
                  <a:pt x="16804" y="200887"/>
                  <a:pt x="16700" y="105441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914103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38A8C027-79F1-461E-84F2-EADC38D5BD08}"/>
              </a:ext>
            </a:extLst>
          </p:cNvPr>
          <p:cNvSpPr txBox="1"/>
          <p:nvPr/>
        </p:nvSpPr>
        <p:spPr>
          <a:xfrm>
            <a:off x="199778" y="6145848"/>
            <a:ext cx="6435829" cy="1092992"/>
          </a:xfrm>
          <a:custGeom>
            <a:avLst/>
            <a:gdLst>
              <a:gd name="connsiteX0" fmla="*/ 0 w 6435829"/>
              <a:gd name="connsiteY0" fmla="*/ 0 h 1092992"/>
              <a:gd name="connsiteX1" fmla="*/ 514866 w 6435829"/>
              <a:gd name="connsiteY1" fmla="*/ 0 h 1092992"/>
              <a:gd name="connsiteX2" fmla="*/ 1158449 w 6435829"/>
              <a:gd name="connsiteY2" fmla="*/ 0 h 1092992"/>
              <a:gd name="connsiteX3" fmla="*/ 1802032 w 6435829"/>
              <a:gd name="connsiteY3" fmla="*/ 0 h 1092992"/>
              <a:gd name="connsiteX4" fmla="*/ 2381257 w 6435829"/>
              <a:gd name="connsiteY4" fmla="*/ 0 h 1092992"/>
              <a:gd name="connsiteX5" fmla="*/ 2896123 w 6435829"/>
              <a:gd name="connsiteY5" fmla="*/ 0 h 1092992"/>
              <a:gd name="connsiteX6" fmla="*/ 3346631 w 6435829"/>
              <a:gd name="connsiteY6" fmla="*/ 0 h 1092992"/>
              <a:gd name="connsiteX7" fmla="*/ 3990214 w 6435829"/>
              <a:gd name="connsiteY7" fmla="*/ 0 h 1092992"/>
              <a:gd name="connsiteX8" fmla="*/ 4762513 w 6435829"/>
              <a:gd name="connsiteY8" fmla="*/ 0 h 1092992"/>
              <a:gd name="connsiteX9" fmla="*/ 5470455 w 6435829"/>
              <a:gd name="connsiteY9" fmla="*/ 0 h 1092992"/>
              <a:gd name="connsiteX10" fmla="*/ 6435829 w 6435829"/>
              <a:gd name="connsiteY10" fmla="*/ 0 h 1092992"/>
              <a:gd name="connsiteX11" fmla="*/ 6435829 w 6435829"/>
              <a:gd name="connsiteY11" fmla="*/ 546496 h 1092992"/>
              <a:gd name="connsiteX12" fmla="*/ 6435829 w 6435829"/>
              <a:gd name="connsiteY12" fmla="*/ 1092992 h 1092992"/>
              <a:gd name="connsiteX13" fmla="*/ 5663530 w 6435829"/>
              <a:gd name="connsiteY13" fmla="*/ 1092992 h 1092992"/>
              <a:gd name="connsiteX14" fmla="*/ 4955588 w 6435829"/>
              <a:gd name="connsiteY14" fmla="*/ 1092992 h 1092992"/>
              <a:gd name="connsiteX15" fmla="*/ 4505080 w 6435829"/>
              <a:gd name="connsiteY15" fmla="*/ 1092992 h 1092992"/>
              <a:gd name="connsiteX16" fmla="*/ 4054572 w 6435829"/>
              <a:gd name="connsiteY16" fmla="*/ 1092992 h 1092992"/>
              <a:gd name="connsiteX17" fmla="*/ 3539706 w 6435829"/>
              <a:gd name="connsiteY17" fmla="*/ 1092992 h 1092992"/>
              <a:gd name="connsiteX18" fmla="*/ 3024840 w 6435829"/>
              <a:gd name="connsiteY18" fmla="*/ 1092992 h 1092992"/>
              <a:gd name="connsiteX19" fmla="*/ 2445615 w 6435829"/>
              <a:gd name="connsiteY19" fmla="*/ 1092992 h 1092992"/>
              <a:gd name="connsiteX20" fmla="*/ 1673316 w 6435829"/>
              <a:gd name="connsiteY20" fmla="*/ 1092992 h 1092992"/>
              <a:gd name="connsiteX21" fmla="*/ 965374 w 6435829"/>
              <a:gd name="connsiteY21" fmla="*/ 1092992 h 1092992"/>
              <a:gd name="connsiteX22" fmla="*/ 0 w 6435829"/>
              <a:gd name="connsiteY22" fmla="*/ 1092992 h 1092992"/>
              <a:gd name="connsiteX23" fmla="*/ 0 w 6435829"/>
              <a:gd name="connsiteY23" fmla="*/ 557426 h 1092992"/>
              <a:gd name="connsiteX24" fmla="*/ 0 w 6435829"/>
              <a:gd name="connsiteY24" fmla="*/ 0 h 109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435829" h="1092992" extrusionOk="0">
                <a:moveTo>
                  <a:pt x="0" y="0"/>
                </a:moveTo>
                <a:cubicBezTo>
                  <a:pt x="220227" y="6123"/>
                  <a:pt x="387234" y="-23027"/>
                  <a:pt x="514866" y="0"/>
                </a:cubicBezTo>
                <a:cubicBezTo>
                  <a:pt x="642498" y="23027"/>
                  <a:pt x="992591" y="20095"/>
                  <a:pt x="1158449" y="0"/>
                </a:cubicBezTo>
                <a:cubicBezTo>
                  <a:pt x="1324307" y="-20095"/>
                  <a:pt x="1546468" y="19608"/>
                  <a:pt x="1802032" y="0"/>
                </a:cubicBezTo>
                <a:cubicBezTo>
                  <a:pt x="2057596" y="-19608"/>
                  <a:pt x="2251421" y="5700"/>
                  <a:pt x="2381257" y="0"/>
                </a:cubicBezTo>
                <a:cubicBezTo>
                  <a:pt x="2511093" y="-5700"/>
                  <a:pt x="2674910" y="5514"/>
                  <a:pt x="2896123" y="0"/>
                </a:cubicBezTo>
                <a:cubicBezTo>
                  <a:pt x="3117336" y="-5514"/>
                  <a:pt x="3178184" y="-2541"/>
                  <a:pt x="3346631" y="0"/>
                </a:cubicBezTo>
                <a:cubicBezTo>
                  <a:pt x="3515078" y="2541"/>
                  <a:pt x="3829486" y="-11213"/>
                  <a:pt x="3990214" y="0"/>
                </a:cubicBezTo>
                <a:cubicBezTo>
                  <a:pt x="4150942" y="11213"/>
                  <a:pt x="4420105" y="-20005"/>
                  <a:pt x="4762513" y="0"/>
                </a:cubicBezTo>
                <a:cubicBezTo>
                  <a:pt x="5104921" y="20005"/>
                  <a:pt x="5326839" y="-33334"/>
                  <a:pt x="5470455" y="0"/>
                </a:cubicBezTo>
                <a:cubicBezTo>
                  <a:pt x="5614071" y="33334"/>
                  <a:pt x="6217078" y="15842"/>
                  <a:pt x="6435829" y="0"/>
                </a:cubicBezTo>
                <a:cubicBezTo>
                  <a:pt x="6462060" y="152331"/>
                  <a:pt x="6418005" y="389018"/>
                  <a:pt x="6435829" y="546496"/>
                </a:cubicBezTo>
                <a:cubicBezTo>
                  <a:pt x="6453653" y="703974"/>
                  <a:pt x="6423369" y="889745"/>
                  <a:pt x="6435829" y="1092992"/>
                </a:cubicBezTo>
                <a:cubicBezTo>
                  <a:pt x="6255571" y="1118265"/>
                  <a:pt x="5962530" y="1068116"/>
                  <a:pt x="5663530" y="1092992"/>
                </a:cubicBezTo>
                <a:cubicBezTo>
                  <a:pt x="5364530" y="1117868"/>
                  <a:pt x="5117097" y="1078821"/>
                  <a:pt x="4955588" y="1092992"/>
                </a:cubicBezTo>
                <a:cubicBezTo>
                  <a:pt x="4794079" y="1107163"/>
                  <a:pt x="4694719" y="1088861"/>
                  <a:pt x="4505080" y="1092992"/>
                </a:cubicBezTo>
                <a:cubicBezTo>
                  <a:pt x="4315441" y="1097123"/>
                  <a:pt x="4151379" y="1073767"/>
                  <a:pt x="4054572" y="1092992"/>
                </a:cubicBezTo>
                <a:cubicBezTo>
                  <a:pt x="3957765" y="1112217"/>
                  <a:pt x="3729906" y="1104689"/>
                  <a:pt x="3539706" y="1092992"/>
                </a:cubicBezTo>
                <a:cubicBezTo>
                  <a:pt x="3349506" y="1081295"/>
                  <a:pt x="3202268" y="1104276"/>
                  <a:pt x="3024840" y="1092992"/>
                </a:cubicBezTo>
                <a:cubicBezTo>
                  <a:pt x="2847412" y="1081708"/>
                  <a:pt x="2584751" y="1120507"/>
                  <a:pt x="2445615" y="1092992"/>
                </a:cubicBezTo>
                <a:cubicBezTo>
                  <a:pt x="2306480" y="1065477"/>
                  <a:pt x="2026314" y="1074388"/>
                  <a:pt x="1673316" y="1092992"/>
                </a:cubicBezTo>
                <a:cubicBezTo>
                  <a:pt x="1320318" y="1111596"/>
                  <a:pt x="1145124" y="1116373"/>
                  <a:pt x="965374" y="1092992"/>
                </a:cubicBezTo>
                <a:cubicBezTo>
                  <a:pt x="785624" y="1069611"/>
                  <a:pt x="224735" y="1067827"/>
                  <a:pt x="0" y="1092992"/>
                </a:cubicBezTo>
                <a:cubicBezTo>
                  <a:pt x="8643" y="956111"/>
                  <a:pt x="366" y="816609"/>
                  <a:pt x="0" y="557426"/>
                </a:cubicBezTo>
                <a:cubicBezTo>
                  <a:pt x="-366" y="298243"/>
                  <a:pt x="-8625" y="206728"/>
                  <a:pt x="0" y="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2914103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  <a:p>
            <a:pPr fontAlgn="ctr">
              <a:lnSpc>
                <a:spcPct val="90000"/>
              </a:lnSpc>
            </a:pPr>
            <a:endParaRPr lang="de-DE" altLang="de-DE" sz="900" dirty="0">
              <a:latin typeface="GelPenUpright" panose="02000603000000000000" pitchFamily="2" charset="0"/>
              <a:ea typeface="GelPenUpright" panose="02000603000000000000" pitchFamily="2" charset="0"/>
              <a:cs typeface="PMO Dashboard" pitchFamily="2" charset="-128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AEDD81E-9065-4DBC-A7F0-D720BADF3CA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3146" y="9507692"/>
            <a:ext cx="65490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Bahnschrift" panose="020B0502040204020203" pitchFamily="34" charset="0"/>
              </a:rPr>
              <a:t>CC-BY-SA 4.0 - Kristina Wahl - diefraumitdemdromedar.de - 2023</a:t>
            </a:r>
          </a:p>
        </p:txBody>
      </p:sp>
      <p:sp>
        <p:nvSpPr>
          <p:cNvPr id="11" name="Titel 6">
            <a:extLst>
              <a:ext uri="{FF2B5EF4-FFF2-40B4-BE49-F238E27FC236}">
                <a16:creationId xmlns:a16="http://schemas.microsoft.com/office/drawing/2014/main" id="{C1C86C37-229C-45D2-A066-49DEA3E9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70" y="267503"/>
            <a:ext cx="6355028" cy="869595"/>
          </a:xfrm>
        </p:spPr>
        <p:txBody>
          <a:bodyPr>
            <a:noAutofit/>
          </a:bodyPr>
          <a:lstStyle/>
          <a:p>
            <a:r>
              <a:rPr lang="de-DE" sz="8000" dirty="0">
                <a:latin typeface="SquareCaps" panose="00000400000000000000" pitchFamily="2" charset="0"/>
                <a:ea typeface="Swagger" panose="02000603000000000000" pitchFamily="2" charset="0"/>
              </a:rPr>
              <a:t>W</a:t>
            </a:r>
            <a:endParaRPr lang="de-DE" sz="2800" dirty="0">
              <a:latin typeface="SquareCaps" panose="00000400000000000000" pitchFamily="2" charset="0"/>
              <a:ea typeface="Swagger" panose="02000603000000000000" pitchFamily="2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211FF1F-EC9D-49AC-B69D-BA44C8064D48}"/>
              </a:ext>
            </a:extLst>
          </p:cNvPr>
          <p:cNvSpPr txBox="1"/>
          <p:nvPr/>
        </p:nvSpPr>
        <p:spPr>
          <a:xfrm>
            <a:off x="1230850" y="468244"/>
            <a:ext cx="55061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600" b="1" dirty="0" err="1">
                <a:latin typeface="123Marker" panose="02000603000000000000" pitchFamily="2" charset="0"/>
                <a:ea typeface="123Marker" panose="02000603000000000000" pitchFamily="2" charset="0"/>
              </a:rPr>
              <a:t>orauf</a:t>
            </a:r>
            <a:r>
              <a:rPr lang="de-DE" sz="2600" b="1" dirty="0">
                <a:latin typeface="123Marker" panose="02000603000000000000" pitchFamily="2" charset="0"/>
                <a:ea typeface="123Marker" panose="02000603000000000000" pitchFamily="2" charset="0"/>
              </a:rPr>
              <a:t> kommt es beim Erzählen an?</a:t>
            </a:r>
          </a:p>
        </p:txBody>
      </p:sp>
      <p:pic>
        <p:nvPicPr>
          <p:cNvPr id="14" name="Grafik 13" descr="Stift">
            <a:extLst>
              <a:ext uri="{FF2B5EF4-FFF2-40B4-BE49-F238E27FC236}">
                <a16:creationId xmlns:a16="http://schemas.microsoft.com/office/drawing/2014/main" id="{B501073A-3B9B-4E88-AD41-D531EB713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9339" y="1163212"/>
            <a:ext cx="540000" cy="540000"/>
          </a:xfrm>
          <a:prstGeom prst="rect">
            <a:avLst/>
          </a:prstGeom>
        </p:spPr>
      </p:pic>
      <p:pic>
        <p:nvPicPr>
          <p:cNvPr id="16" name="Grafik 15" descr="Rede">
            <a:extLst>
              <a:ext uri="{FF2B5EF4-FFF2-40B4-BE49-F238E27FC236}">
                <a16:creationId xmlns:a16="http://schemas.microsoft.com/office/drawing/2014/main" id="{9B80E264-1CF3-4358-8A5F-D401E1E519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653" y="1165278"/>
            <a:ext cx="540000" cy="54000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FF9F3307-705C-49A3-B78A-1789320F4C89}"/>
              </a:ext>
            </a:extLst>
          </p:cNvPr>
          <p:cNvSpPr txBox="1"/>
          <p:nvPr/>
        </p:nvSpPr>
        <p:spPr>
          <a:xfrm>
            <a:off x="1190567" y="1300800"/>
            <a:ext cx="4298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>
                <a:latin typeface="123Marker" panose="02000603000000000000" pitchFamily="2" charset="0"/>
                <a:ea typeface="123Marker" panose="02000603000000000000" pitchFamily="2" charset="0"/>
              </a:rPr>
              <a:t>Mündlich</a:t>
            </a:r>
            <a:r>
              <a:rPr lang="de-DE" dirty="0">
                <a:latin typeface="123Marker" panose="02000603000000000000" pitchFamily="2" charset="0"/>
                <a:ea typeface="123Marker" panose="02000603000000000000" pitchFamily="2" charset="0"/>
              </a:rPr>
              <a:t> 	 	oder	</a:t>
            </a:r>
            <a:r>
              <a:rPr lang="de-DE" b="1" u="sng" dirty="0">
                <a:latin typeface="123Marker" panose="02000603000000000000" pitchFamily="2" charset="0"/>
                <a:ea typeface="123Marker" panose="02000603000000000000" pitchFamily="2" charset="0"/>
              </a:rPr>
              <a:t>Schriftlich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D24B5B3-8571-473C-9F76-CCA929A27589}"/>
              </a:ext>
            </a:extLst>
          </p:cNvPr>
          <p:cNvSpPr txBox="1"/>
          <p:nvPr/>
        </p:nvSpPr>
        <p:spPr>
          <a:xfrm>
            <a:off x="714377" y="1655746"/>
            <a:ext cx="28331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Einfachere 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Kürzere Sätze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Jugend- oder Umgangssprache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Erzähltempus: Perfekt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8D5F534F-0B58-47B7-B903-F981D1B296D3}"/>
              </a:ext>
            </a:extLst>
          </p:cNvPr>
          <p:cNvSpPr txBox="1"/>
          <p:nvPr/>
        </p:nvSpPr>
        <p:spPr>
          <a:xfrm>
            <a:off x="3547532" y="1724300"/>
            <a:ext cx="283315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Vollständiger und abwechslungsreicher Satzbau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Regeln der Schriftsprache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Erzähltempus: Präteritum</a:t>
            </a:r>
          </a:p>
        </p:txBody>
      </p:sp>
      <p:pic>
        <p:nvPicPr>
          <p:cNvPr id="25" name="Grafik 24" descr="Marke Fragezeichen">
            <a:extLst>
              <a:ext uri="{FF2B5EF4-FFF2-40B4-BE49-F238E27FC236}">
                <a16:creationId xmlns:a16="http://schemas.microsoft.com/office/drawing/2014/main" id="{A4E4D3EB-C5BD-4B82-ABD2-784DF74B51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9640" y="3252024"/>
            <a:ext cx="540000" cy="54000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0BF1D26C-A66B-462D-BC6E-48531B1C8ABD}"/>
              </a:ext>
            </a:extLst>
          </p:cNvPr>
          <p:cNvSpPr txBox="1"/>
          <p:nvPr/>
        </p:nvSpPr>
        <p:spPr>
          <a:xfrm>
            <a:off x="199778" y="2837944"/>
            <a:ext cx="6537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u="sng">
                <a:latin typeface="123Marker" panose="02000603000000000000" pitchFamily="2" charset="0"/>
                <a:ea typeface="123Marker" panose="02000603000000000000" pitchFamily="2" charset="0"/>
              </a:defRPr>
            </a:lvl1pPr>
          </a:lstStyle>
          <a:p>
            <a:r>
              <a:rPr lang="de-DE" sz="2400" b="1" dirty="0"/>
              <a:t>Wie schreibt man einen guten Erzähltext?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4C54AB8-4079-4116-9403-E7CCE65B127A}"/>
              </a:ext>
            </a:extLst>
          </p:cNvPr>
          <p:cNvSpPr txBox="1"/>
          <p:nvPr/>
        </p:nvSpPr>
        <p:spPr>
          <a:xfrm>
            <a:off x="869640" y="3309431"/>
            <a:ext cx="550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Kläre die W-Fragen: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5246510-760F-41FE-8EB5-E46B65872AF2}"/>
              </a:ext>
            </a:extLst>
          </p:cNvPr>
          <p:cNvSpPr txBox="1"/>
          <p:nvPr/>
        </p:nvSpPr>
        <p:spPr>
          <a:xfrm>
            <a:off x="1390871" y="3766631"/>
            <a:ext cx="2534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Wer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 sind die Hauptfiguren?</a:t>
            </a:r>
          </a:p>
        </p:txBody>
      </p:sp>
      <p:pic>
        <p:nvPicPr>
          <p:cNvPr id="31" name="Grafik 30" descr="Japanische Puppe">
            <a:extLst>
              <a:ext uri="{FF2B5EF4-FFF2-40B4-BE49-F238E27FC236}">
                <a16:creationId xmlns:a16="http://schemas.microsoft.com/office/drawing/2014/main" id="{6BF24141-61A7-4ABC-B6C7-176578F361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4929" y="3650519"/>
            <a:ext cx="540000" cy="54000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1E6CF65A-68AD-4B04-A89C-D25B428700C1}"/>
              </a:ext>
            </a:extLst>
          </p:cNvPr>
          <p:cNvSpPr txBox="1"/>
          <p:nvPr/>
        </p:nvSpPr>
        <p:spPr>
          <a:xfrm>
            <a:off x="4321394" y="3707424"/>
            <a:ext cx="2534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Wann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 und </a:t>
            </a:r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wo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 ereignet sich das Geschehen?</a:t>
            </a:r>
          </a:p>
        </p:txBody>
      </p:sp>
      <p:pic>
        <p:nvPicPr>
          <p:cNvPr id="35" name="Grafik 34" descr="Schatzkarte">
            <a:extLst>
              <a:ext uri="{FF2B5EF4-FFF2-40B4-BE49-F238E27FC236}">
                <a16:creationId xmlns:a16="http://schemas.microsoft.com/office/drawing/2014/main" id="{E5B0B0AF-A167-4D1F-BF48-1E774FE534E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3830051" y="3912129"/>
            <a:ext cx="540000" cy="540000"/>
          </a:xfrm>
          <a:prstGeom prst="rect">
            <a:avLst/>
          </a:prstGeom>
        </p:spPr>
      </p:pic>
      <p:pic>
        <p:nvPicPr>
          <p:cNvPr id="37" name="Grafik 36" descr="Tageskalender">
            <a:extLst>
              <a:ext uri="{FF2B5EF4-FFF2-40B4-BE49-F238E27FC236}">
                <a16:creationId xmlns:a16="http://schemas.microsoft.com/office/drawing/2014/main" id="{BAD912FA-4486-4CC0-9025-18E0822536F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30051" y="3469159"/>
            <a:ext cx="540000" cy="540000"/>
          </a:xfrm>
          <a:prstGeom prst="rect">
            <a:avLst/>
          </a:prstGeom>
        </p:spPr>
      </p:pic>
      <p:pic>
        <p:nvPicPr>
          <p:cNvPr id="39" name="Grafik 38" descr="Tanzschritte">
            <a:extLst>
              <a:ext uri="{FF2B5EF4-FFF2-40B4-BE49-F238E27FC236}">
                <a16:creationId xmlns:a16="http://schemas.microsoft.com/office/drawing/2014/main" id="{8E8A000A-9012-4E7E-8BFD-C273BE5A90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93374" y="4782328"/>
            <a:ext cx="1080000" cy="1080000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E7ED0FF8-6525-4CE8-A4B5-FF99633DBFD6}"/>
              </a:ext>
            </a:extLst>
          </p:cNvPr>
          <p:cNvSpPr txBox="1"/>
          <p:nvPr/>
        </p:nvSpPr>
        <p:spPr>
          <a:xfrm>
            <a:off x="984378" y="4428254"/>
            <a:ext cx="5508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Erzähle in zwei oder drei Erzählschritten vom Geschehen: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FAC9071-BE40-4F25-9C8C-440D187478A6}"/>
              </a:ext>
            </a:extLst>
          </p:cNvPr>
          <p:cNvSpPr txBox="1"/>
          <p:nvPr/>
        </p:nvSpPr>
        <p:spPr>
          <a:xfrm>
            <a:off x="1230850" y="4798442"/>
            <a:ext cx="2534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Was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 ist passiert?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DA2A0B1-8C76-44B5-B3FB-A653F5643A86}"/>
              </a:ext>
            </a:extLst>
          </p:cNvPr>
          <p:cNvSpPr txBox="1"/>
          <p:nvPr/>
        </p:nvSpPr>
        <p:spPr>
          <a:xfrm>
            <a:off x="1230850" y="5208410"/>
            <a:ext cx="3366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Wie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 ist es geschehen und </a:t>
            </a:r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warum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?</a:t>
            </a:r>
          </a:p>
        </p:txBody>
      </p: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2DC98178-2648-4666-BB1F-D3E56C6E9307}"/>
              </a:ext>
            </a:extLst>
          </p:cNvPr>
          <p:cNvGrpSpPr/>
          <p:nvPr/>
        </p:nvGrpSpPr>
        <p:grpSpPr>
          <a:xfrm>
            <a:off x="4964109" y="4616507"/>
            <a:ext cx="1671498" cy="1671498"/>
            <a:chOff x="4321394" y="4859810"/>
            <a:chExt cx="1671498" cy="1671498"/>
          </a:xfrm>
        </p:grpSpPr>
        <p:pic>
          <p:nvPicPr>
            <p:cNvPr id="47" name="Grafik 46" descr="Regenbogen">
              <a:extLst>
                <a:ext uri="{FF2B5EF4-FFF2-40B4-BE49-F238E27FC236}">
                  <a16:creationId xmlns:a16="http://schemas.microsoft.com/office/drawing/2014/main" id="{D248D654-214A-4768-AB71-B5D3F6171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4713302" y="5042099"/>
              <a:ext cx="839519" cy="839519"/>
            </a:xfrm>
            <a:prstGeom prst="rect">
              <a:avLst/>
            </a:prstGeom>
          </p:spPr>
        </p:pic>
        <p:pic>
          <p:nvPicPr>
            <p:cNvPr id="49" name="Grafik 48" descr="Gedankenblase">
              <a:extLst>
                <a:ext uri="{FF2B5EF4-FFF2-40B4-BE49-F238E27FC236}">
                  <a16:creationId xmlns:a16="http://schemas.microsoft.com/office/drawing/2014/main" id="{0D3D2BC7-AD48-4450-8B5C-964D9989C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4321394" y="4859810"/>
              <a:ext cx="1671498" cy="1671498"/>
            </a:xfrm>
            <a:prstGeom prst="rect">
              <a:avLst/>
            </a:prstGeom>
          </p:spPr>
        </p:pic>
      </p:grpSp>
      <p:sp>
        <p:nvSpPr>
          <p:cNvPr id="54" name="Textfeld 53">
            <a:extLst>
              <a:ext uri="{FF2B5EF4-FFF2-40B4-BE49-F238E27FC236}">
                <a16:creationId xmlns:a16="http://schemas.microsoft.com/office/drawing/2014/main" id="{5DA74702-8380-4F11-8A0C-A409601F0828}"/>
              </a:ext>
            </a:extLst>
          </p:cNvPr>
          <p:cNvSpPr txBox="1"/>
          <p:nvPr/>
        </p:nvSpPr>
        <p:spPr>
          <a:xfrm>
            <a:off x="1190567" y="5605915"/>
            <a:ext cx="3820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400" b="1" dirty="0">
                <a:latin typeface="123Marker" panose="02000603000000000000" pitchFamily="2" charset="0"/>
                <a:ea typeface="123Marker" panose="02000603000000000000" pitchFamily="2" charset="0"/>
                <a:sym typeface="Wingdings" panose="05000000000000000000" pitchFamily="2" charset="2"/>
              </a:rPr>
              <a:t>Erzähle anschaulich… (= so, dass man es sich gut vorstellen kann)</a:t>
            </a:r>
            <a:endParaRPr lang="de-DE" sz="1400" b="1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pic>
        <p:nvPicPr>
          <p:cNvPr id="56" name="Grafik 55" descr="Beenden">
            <a:extLst>
              <a:ext uri="{FF2B5EF4-FFF2-40B4-BE49-F238E27FC236}">
                <a16:creationId xmlns:a16="http://schemas.microsoft.com/office/drawing/2014/main" id="{1E71C861-4383-4A69-9B63-E290FE50E8C1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58778" y="8493335"/>
            <a:ext cx="540000" cy="540000"/>
          </a:xfrm>
          <a:prstGeom prst="rect">
            <a:avLst/>
          </a:prstGeom>
        </p:spPr>
      </p:pic>
      <p:sp>
        <p:nvSpPr>
          <p:cNvPr id="58" name="Textfeld 57">
            <a:extLst>
              <a:ext uri="{FF2B5EF4-FFF2-40B4-BE49-F238E27FC236}">
                <a16:creationId xmlns:a16="http://schemas.microsoft.com/office/drawing/2014/main" id="{84BEDF74-FF83-447C-A344-1D8657924D80}"/>
              </a:ext>
            </a:extLst>
          </p:cNvPr>
          <p:cNvSpPr txBox="1"/>
          <p:nvPr/>
        </p:nvSpPr>
        <p:spPr>
          <a:xfrm>
            <a:off x="924929" y="8495558"/>
            <a:ext cx="55086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Finde einen Ausgang, der die Geschichte abrundet:</a:t>
            </a:r>
          </a:p>
          <a:p>
            <a:endParaRPr lang="de-DE" sz="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	</a:t>
            </a:r>
            <a:r>
              <a:rPr lang="de-DE" sz="1400" u="sng" dirty="0">
                <a:latin typeface="123Marker" panose="02000603000000000000" pitchFamily="2" charset="0"/>
                <a:ea typeface="123Marker" panose="02000603000000000000" pitchFamily="2" charset="0"/>
              </a:rPr>
              <a:t>Wie</a:t>
            </a: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</a:rPr>
              <a:t> geht die Geschichte aus?</a:t>
            </a:r>
          </a:p>
        </p:txBody>
      </p: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66F63063-8A98-4512-93AF-A966EC636209}"/>
              </a:ext>
            </a:extLst>
          </p:cNvPr>
          <p:cNvGrpSpPr/>
          <p:nvPr/>
        </p:nvGrpSpPr>
        <p:grpSpPr>
          <a:xfrm>
            <a:off x="1756639" y="6153959"/>
            <a:ext cx="1802642" cy="540000"/>
            <a:chOff x="847426" y="6763828"/>
            <a:chExt cx="1802642" cy="540000"/>
          </a:xfrm>
        </p:grpSpPr>
        <p:pic>
          <p:nvPicPr>
            <p:cNvPr id="60" name="Grafik 59" descr="Auge">
              <a:extLst>
                <a:ext uri="{FF2B5EF4-FFF2-40B4-BE49-F238E27FC236}">
                  <a16:creationId xmlns:a16="http://schemas.microsoft.com/office/drawing/2014/main" id="{B41988BB-E0F0-4071-9152-D17D1B04F2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847426" y="6763828"/>
              <a:ext cx="540000" cy="540000"/>
            </a:xfrm>
            <a:prstGeom prst="rect">
              <a:avLst/>
            </a:prstGeom>
          </p:spPr>
        </p:pic>
        <p:sp>
          <p:nvSpPr>
            <p:cNvPr id="62" name="Textfeld 61">
              <a:extLst>
                <a:ext uri="{FF2B5EF4-FFF2-40B4-BE49-F238E27FC236}">
                  <a16:creationId xmlns:a16="http://schemas.microsoft.com/office/drawing/2014/main" id="{86AC4585-FF45-4144-B2E3-D4A754209844}"/>
                </a:ext>
              </a:extLst>
            </p:cNvPr>
            <p:cNvSpPr txBox="1"/>
            <p:nvPr/>
          </p:nvSpPr>
          <p:spPr>
            <a:xfrm>
              <a:off x="1390872" y="6772218"/>
              <a:ext cx="12591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latin typeface="123Marker" panose="02000603000000000000" pitchFamily="2" charset="0"/>
                  <a:ea typeface="123Marker" panose="02000603000000000000" pitchFamily="2" charset="0"/>
                  <a:sym typeface="Wingdings" panose="05000000000000000000" pitchFamily="2" charset="2"/>
                </a:rPr>
                <a:t>anschauliche Adjektive</a:t>
              </a:r>
              <a:endParaRPr lang="de-DE" sz="1400" dirty="0">
                <a:latin typeface="123Marker" panose="02000603000000000000" pitchFamily="2" charset="0"/>
                <a:ea typeface="123Marker" panose="02000603000000000000" pitchFamily="2" charset="0"/>
              </a:endParaRPr>
            </a:p>
          </p:txBody>
        </p:sp>
      </p:grpSp>
      <p:grpSp>
        <p:nvGrpSpPr>
          <p:cNvPr id="64" name="Gruppieren 63">
            <a:extLst>
              <a:ext uri="{FF2B5EF4-FFF2-40B4-BE49-F238E27FC236}">
                <a16:creationId xmlns:a16="http://schemas.microsoft.com/office/drawing/2014/main" id="{9D87EFCE-1E45-4E30-B1EF-CA93C8A1E80B}"/>
              </a:ext>
            </a:extLst>
          </p:cNvPr>
          <p:cNvGrpSpPr/>
          <p:nvPr/>
        </p:nvGrpSpPr>
        <p:grpSpPr>
          <a:xfrm>
            <a:off x="3403600" y="6727020"/>
            <a:ext cx="2518650" cy="540000"/>
            <a:chOff x="847426" y="6763828"/>
            <a:chExt cx="2518650" cy="540000"/>
          </a:xfrm>
        </p:grpSpPr>
        <p:pic>
          <p:nvPicPr>
            <p:cNvPr id="65" name="Grafik 64" descr="Kommentar Herz">
              <a:extLst>
                <a:ext uri="{FF2B5EF4-FFF2-40B4-BE49-F238E27FC236}">
                  <a16:creationId xmlns:a16="http://schemas.microsoft.com/office/drawing/2014/main" id="{E731EA14-34E6-469B-A77A-D7AF9A34D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rcRect/>
            <a:stretch/>
          </p:blipFill>
          <p:spPr>
            <a:xfrm>
              <a:off x="847426" y="6763828"/>
              <a:ext cx="540000" cy="540000"/>
            </a:xfrm>
            <a:prstGeom prst="rect">
              <a:avLst/>
            </a:prstGeom>
          </p:spPr>
        </p:pic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74A9ADC7-50C0-4284-8548-F39F33AA9863}"/>
                </a:ext>
              </a:extLst>
            </p:cNvPr>
            <p:cNvSpPr txBox="1"/>
            <p:nvPr/>
          </p:nvSpPr>
          <p:spPr>
            <a:xfrm>
              <a:off x="1390872" y="6772218"/>
              <a:ext cx="19752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latin typeface="123Marker" panose="02000603000000000000" pitchFamily="2" charset="0"/>
                  <a:ea typeface="123Marker" panose="02000603000000000000" pitchFamily="2" charset="0"/>
                  <a:sym typeface="Wingdings" panose="05000000000000000000" pitchFamily="2" charset="2"/>
                </a:rPr>
                <a:t>Worte für Gefühle und Wahrnehmungen</a:t>
              </a:r>
              <a:endParaRPr lang="de-DE" sz="1400" dirty="0">
                <a:latin typeface="123Marker" panose="02000603000000000000" pitchFamily="2" charset="0"/>
                <a:ea typeface="123Marker" panose="02000603000000000000" pitchFamily="2" charset="0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1178AE66-61FF-4D1A-9AF7-166A74BC428E}"/>
              </a:ext>
            </a:extLst>
          </p:cNvPr>
          <p:cNvGrpSpPr/>
          <p:nvPr/>
        </p:nvGrpSpPr>
        <p:grpSpPr>
          <a:xfrm>
            <a:off x="4952642" y="6128208"/>
            <a:ext cx="1802642" cy="540000"/>
            <a:chOff x="847426" y="6763828"/>
            <a:chExt cx="1802642" cy="540000"/>
          </a:xfrm>
        </p:grpSpPr>
        <p:pic>
          <p:nvPicPr>
            <p:cNvPr id="68" name="Grafik 67" descr="Chat">
              <a:extLst>
                <a:ext uri="{FF2B5EF4-FFF2-40B4-BE49-F238E27FC236}">
                  <a16:creationId xmlns:a16="http://schemas.microsoft.com/office/drawing/2014/main" id="{1C46978B-B8B3-4AF0-AE96-DF8C842BE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rcRect/>
            <a:stretch/>
          </p:blipFill>
          <p:spPr>
            <a:xfrm>
              <a:off x="847426" y="6763828"/>
              <a:ext cx="540000" cy="540000"/>
            </a:xfrm>
            <a:prstGeom prst="rect">
              <a:avLst/>
            </a:prstGeom>
          </p:spPr>
        </p:pic>
        <p:sp>
          <p:nvSpPr>
            <p:cNvPr id="69" name="Textfeld 68">
              <a:extLst>
                <a:ext uri="{FF2B5EF4-FFF2-40B4-BE49-F238E27FC236}">
                  <a16:creationId xmlns:a16="http://schemas.microsoft.com/office/drawing/2014/main" id="{6F3B7B1D-3995-40E3-9B88-49A02001BE7D}"/>
                </a:ext>
              </a:extLst>
            </p:cNvPr>
            <p:cNvSpPr txBox="1"/>
            <p:nvPr/>
          </p:nvSpPr>
          <p:spPr>
            <a:xfrm>
              <a:off x="1390872" y="6772218"/>
              <a:ext cx="12591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latin typeface="123Marker" panose="02000603000000000000" pitchFamily="2" charset="0"/>
                  <a:ea typeface="123Marker" panose="02000603000000000000" pitchFamily="2" charset="0"/>
                  <a:sym typeface="Wingdings" panose="05000000000000000000" pitchFamily="2" charset="2"/>
                </a:rPr>
                <a:t>wörtliche Rede</a:t>
              </a:r>
              <a:endParaRPr lang="de-DE" sz="1400" dirty="0">
                <a:latin typeface="123Marker" panose="02000603000000000000" pitchFamily="2" charset="0"/>
                <a:ea typeface="123Marker" panose="02000603000000000000" pitchFamily="2" charset="0"/>
              </a:endParaRPr>
            </a:p>
          </p:txBody>
        </p:sp>
      </p:grpSp>
      <p:grpSp>
        <p:nvGrpSpPr>
          <p:cNvPr id="70" name="Gruppieren 69">
            <a:extLst>
              <a:ext uri="{FF2B5EF4-FFF2-40B4-BE49-F238E27FC236}">
                <a16:creationId xmlns:a16="http://schemas.microsoft.com/office/drawing/2014/main" id="{59299E07-02D0-497A-8CCC-01C3627D8C58}"/>
              </a:ext>
            </a:extLst>
          </p:cNvPr>
          <p:cNvGrpSpPr/>
          <p:nvPr/>
        </p:nvGrpSpPr>
        <p:grpSpPr>
          <a:xfrm>
            <a:off x="358778" y="6688195"/>
            <a:ext cx="1802642" cy="540000"/>
            <a:chOff x="847426" y="6763828"/>
            <a:chExt cx="1802642" cy="540000"/>
          </a:xfrm>
        </p:grpSpPr>
        <p:pic>
          <p:nvPicPr>
            <p:cNvPr id="71" name="Grafik 70" descr="Volltreffer">
              <a:extLst>
                <a:ext uri="{FF2B5EF4-FFF2-40B4-BE49-F238E27FC236}">
                  <a16:creationId xmlns:a16="http://schemas.microsoft.com/office/drawing/2014/main" id="{3C3C2672-F0DF-4C49-B062-B257B16BC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rcRect/>
            <a:stretch/>
          </p:blipFill>
          <p:spPr>
            <a:xfrm>
              <a:off x="847426" y="6763828"/>
              <a:ext cx="540000" cy="540000"/>
            </a:xfrm>
            <a:prstGeom prst="rect">
              <a:avLst/>
            </a:prstGeom>
          </p:spPr>
        </p:pic>
        <p:sp>
          <p:nvSpPr>
            <p:cNvPr id="72" name="Textfeld 71">
              <a:extLst>
                <a:ext uri="{FF2B5EF4-FFF2-40B4-BE49-F238E27FC236}">
                  <a16:creationId xmlns:a16="http://schemas.microsoft.com/office/drawing/2014/main" id="{5DA31261-C30F-4E0F-9B57-850CCF519065}"/>
                </a:ext>
              </a:extLst>
            </p:cNvPr>
            <p:cNvSpPr txBox="1"/>
            <p:nvPr/>
          </p:nvSpPr>
          <p:spPr>
            <a:xfrm>
              <a:off x="1390872" y="6772218"/>
              <a:ext cx="12591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>
                  <a:latin typeface="123Marker" panose="02000603000000000000" pitchFamily="2" charset="0"/>
                  <a:ea typeface="123Marker" panose="02000603000000000000" pitchFamily="2" charset="0"/>
                  <a:sym typeface="Wingdings" panose="05000000000000000000" pitchFamily="2" charset="2"/>
                </a:rPr>
                <a:t>treffende Verben</a:t>
              </a:r>
              <a:endParaRPr lang="de-DE" sz="1400" dirty="0">
                <a:latin typeface="123Marker" panose="02000603000000000000" pitchFamily="2" charset="0"/>
                <a:ea typeface="123Marker" panose="02000603000000000000" pitchFamily="2" charset="0"/>
              </a:endParaRP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CDF0AED8-10A0-4B83-9F84-138800A80AED}"/>
              </a:ext>
            </a:extLst>
          </p:cNvPr>
          <p:cNvSpPr txBox="1"/>
          <p:nvPr/>
        </p:nvSpPr>
        <p:spPr>
          <a:xfrm>
            <a:off x="1273374" y="7289761"/>
            <a:ext cx="3874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latin typeface="123Marker" panose="02000603000000000000" pitchFamily="2" charset="0"/>
                <a:ea typeface="123Marker" panose="02000603000000000000" pitchFamily="2" charset="0"/>
                <a:sym typeface="Wingdings" panose="05000000000000000000" pitchFamily="2" charset="2"/>
              </a:rPr>
              <a:t> …und achte dabei</a:t>
            </a:r>
            <a:r>
              <a:rPr lang="de-DE" sz="1400" b="1" dirty="0">
                <a:latin typeface="123Marker" panose="02000603000000000000" pitchFamily="2" charset="0"/>
                <a:ea typeface="123Marker" panose="02000603000000000000" pitchFamily="2" charset="0"/>
              </a:rPr>
              <a:t> auf die Sprache: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06E979AF-3928-4A6B-A20C-9865B10791B7}"/>
              </a:ext>
            </a:extLst>
          </p:cNvPr>
          <p:cNvSpPr/>
          <p:nvPr/>
        </p:nvSpPr>
        <p:spPr>
          <a:xfrm>
            <a:off x="6072066" y="8313272"/>
            <a:ext cx="500836" cy="802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39FF2155-E3FA-4A59-B49A-5B5D23EAF72C}"/>
              </a:ext>
            </a:extLst>
          </p:cNvPr>
          <p:cNvSpPr txBox="1"/>
          <p:nvPr/>
        </p:nvSpPr>
        <p:spPr>
          <a:xfrm>
            <a:off x="220169" y="7669980"/>
            <a:ext cx="2764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  <a:sym typeface="Wingdings" panose="05000000000000000000" pitchFamily="2" charset="2"/>
              </a:rPr>
              <a:t>Ich- oder Er-/Sie-Erzähler?</a:t>
            </a:r>
            <a:endParaRPr lang="de-DE" sz="1400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2DED1C39-E79E-4FAD-A79D-64CAAE11D2BB}"/>
              </a:ext>
            </a:extLst>
          </p:cNvPr>
          <p:cNvSpPr txBox="1"/>
          <p:nvPr/>
        </p:nvSpPr>
        <p:spPr>
          <a:xfrm>
            <a:off x="1261337" y="7967055"/>
            <a:ext cx="4312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  <a:sym typeface="Wingdings" panose="05000000000000000000" pitchFamily="2" charset="2"/>
              </a:rPr>
              <a:t>vermeide Wiederholungen  bilde Wortfelder</a:t>
            </a:r>
            <a:endParaRPr lang="de-DE" sz="1400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0733DA47-BFF3-4BD7-94E0-949C16727A24}"/>
              </a:ext>
            </a:extLst>
          </p:cNvPr>
          <p:cNvSpPr txBox="1"/>
          <p:nvPr/>
        </p:nvSpPr>
        <p:spPr>
          <a:xfrm>
            <a:off x="3871416" y="7674513"/>
            <a:ext cx="2701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123Marker" panose="02000603000000000000" pitchFamily="2" charset="0"/>
                <a:ea typeface="123Marker" panose="02000603000000000000" pitchFamily="2" charset="0"/>
                <a:sym typeface="Wingdings" panose="05000000000000000000" pitchFamily="2" charset="2"/>
              </a:rPr>
              <a:t>Nutze Satzverknüpfungen</a:t>
            </a:r>
            <a:endParaRPr lang="de-DE" sz="1400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pic>
        <p:nvPicPr>
          <p:cNvPr id="86" name="Grafik 85" descr="Geschichten erzählen">
            <a:extLst>
              <a:ext uri="{FF2B5EF4-FFF2-40B4-BE49-F238E27FC236}">
                <a16:creationId xmlns:a16="http://schemas.microsoft.com/office/drawing/2014/main" id="{9E624AEC-D381-4D12-9864-9063F7F5F6E5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6004478" y="7930039"/>
            <a:ext cx="631129" cy="63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7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400" dirty="0">
            <a:solidFill>
              <a:schemeClr val="tx1">
                <a:lumMod val="50000"/>
                <a:lumOff val="50000"/>
              </a:schemeClr>
            </a:solidFill>
            <a:latin typeface="Amatic" panose="02000803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A4-Papier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123Marker</vt:lpstr>
      <vt:lpstr>Arial</vt:lpstr>
      <vt:lpstr>Bahnschrift</vt:lpstr>
      <vt:lpstr>Calibri</vt:lpstr>
      <vt:lpstr>Calibri Light</vt:lpstr>
      <vt:lpstr>GelPenUpright</vt:lpstr>
      <vt:lpstr>SquareCaps</vt:lpstr>
      <vt:lpstr>Wingdings</vt:lpstr>
      <vt:lpstr>Office</vt:lpstr>
      <vt:lpstr>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fontes!</dc:title>
  <dc:creator>Kristina Wahl</dc:creator>
  <cp:lastModifiedBy>Kristina Wahl</cp:lastModifiedBy>
  <cp:revision>98</cp:revision>
  <cp:lastPrinted>2020-10-24T07:02:25Z</cp:lastPrinted>
  <dcterms:created xsi:type="dcterms:W3CDTF">2020-08-31T10:17:39Z</dcterms:created>
  <dcterms:modified xsi:type="dcterms:W3CDTF">2024-01-05T12:49:58Z</dcterms:modified>
</cp:coreProperties>
</file>