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64350" cy="9998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316" autoAdjust="0"/>
    <p:restoredTop sz="94660"/>
  </p:normalViewPr>
  <p:slideViewPr>
    <p:cSldViewPr snapToGrid="0">
      <p:cViewPr varScale="1">
        <p:scale>
          <a:sx n="159" d="100"/>
          <a:sy n="159" d="100"/>
        </p:scale>
        <p:origin x="2340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0828F-EEAB-436D-A490-7D40BF940CD3}" type="datetimeFigureOut">
              <a:rPr lang="de-DE" smtClean="0"/>
              <a:t>05.01.2024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1590C-9429-4FC0-A389-4F3EC165A8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98635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0828F-EEAB-436D-A490-7D40BF940CD3}" type="datetimeFigureOut">
              <a:rPr lang="de-DE" smtClean="0"/>
              <a:t>05.01.2024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1590C-9429-4FC0-A389-4F3EC165A8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9903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0828F-EEAB-436D-A490-7D40BF940CD3}" type="datetimeFigureOut">
              <a:rPr lang="de-DE" smtClean="0"/>
              <a:t>05.01.2024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1590C-9429-4FC0-A389-4F3EC165A8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38302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0828F-EEAB-436D-A490-7D40BF940CD3}" type="datetimeFigureOut">
              <a:rPr lang="de-DE" smtClean="0"/>
              <a:t>05.01.2024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1590C-9429-4FC0-A389-4F3EC165A8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98094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0828F-EEAB-436D-A490-7D40BF940CD3}" type="datetimeFigureOut">
              <a:rPr lang="de-DE" smtClean="0"/>
              <a:t>05.01.2024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1590C-9429-4FC0-A389-4F3EC165A8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07293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0828F-EEAB-436D-A490-7D40BF940CD3}" type="datetimeFigureOut">
              <a:rPr lang="de-DE" smtClean="0"/>
              <a:t>05.01.2024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1590C-9429-4FC0-A389-4F3EC165A8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00950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0828F-EEAB-436D-A490-7D40BF940CD3}" type="datetimeFigureOut">
              <a:rPr lang="de-DE" smtClean="0"/>
              <a:t>05.01.2024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1590C-9429-4FC0-A389-4F3EC165A8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51858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0828F-EEAB-436D-A490-7D40BF940CD3}" type="datetimeFigureOut">
              <a:rPr lang="de-DE" smtClean="0"/>
              <a:t>05.01.2024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1590C-9429-4FC0-A389-4F3EC165A8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89467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0828F-EEAB-436D-A490-7D40BF940CD3}" type="datetimeFigureOut">
              <a:rPr lang="de-DE" smtClean="0"/>
              <a:t>05.01.2024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1590C-9429-4FC0-A389-4F3EC165A8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54869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0828F-EEAB-436D-A490-7D40BF940CD3}" type="datetimeFigureOut">
              <a:rPr lang="de-DE" smtClean="0"/>
              <a:t>05.01.2024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1590C-9429-4FC0-A389-4F3EC165A8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18587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0828F-EEAB-436D-A490-7D40BF940CD3}" type="datetimeFigureOut">
              <a:rPr lang="de-DE" smtClean="0"/>
              <a:t>05.01.2024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1590C-9429-4FC0-A389-4F3EC165A8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33007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A0828F-EEAB-436D-A490-7D40BF940CD3}" type="datetimeFigureOut">
              <a:rPr lang="de-DE" smtClean="0"/>
              <a:t>05.01.2024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51590C-9429-4FC0-A389-4F3EC165A8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40745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 descr="Ein Bild, das Schwarz, Dunkelheit enthält.&#10;&#10;Automatisch generierte Beschreibung">
            <a:extLst>
              <a:ext uri="{FF2B5EF4-FFF2-40B4-BE49-F238E27FC236}">
                <a16:creationId xmlns:a16="http://schemas.microsoft.com/office/drawing/2014/main" id="{DEE1D0EA-1E5D-91C4-6635-B3F01D5A9D55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947" y="762860"/>
            <a:ext cx="8336106" cy="6249028"/>
          </a:xfrm>
          <a:prstGeom prst="rect">
            <a:avLst/>
          </a:prstGeom>
        </p:spPr>
      </p:pic>
      <p:sp>
        <p:nvSpPr>
          <p:cNvPr id="52" name="Textfeld 51">
            <a:extLst>
              <a:ext uri="{FF2B5EF4-FFF2-40B4-BE49-F238E27FC236}">
                <a16:creationId xmlns:a16="http://schemas.microsoft.com/office/drawing/2014/main" id="{3131AB99-4596-A78C-CDBE-526D27C4A7C8}"/>
              </a:ext>
            </a:extLst>
          </p:cNvPr>
          <p:cNvSpPr txBox="1"/>
          <p:nvPr/>
        </p:nvSpPr>
        <p:spPr>
          <a:xfrm>
            <a:off x="3347872" y="3358537"/>
            <a:ext cx="3210255" cy="276999"/>
          </a:xfrm>
          <a:prstGeom prst="rect">
            <a:avLst/>
          </a:prstGeom>
          <a:solidFill>
            <a:schemeClr val="bg1">
              <a:alpha val="7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1200" dirty="0"/>
              <a:t>Mit einer Handvoll Strategien zur richtigen</a:t>
            </a:r>
          </a:p>
        </p:txBody>
      </p:sp>
      <p:sp>
        <p:nvSpPr>
          <p:cNvPr id="53" name="Textfeld 52">
            <a:extLst>
              <a:ext uri="{FF2B5EF4-FFF2-40B4-BE49-F238E27FC236}">
                <a16:creationId xmlns:a16="http://schemas.microsoft.com/office/drawing/2014/main" id="{0446079C-4702-373A-DBB1-E31D44C5B1AB}"/>
              </a:ext>
            </a:extLst>
          </p:cNvPr>
          <p:cNvSpPr txBox="1"/>
          <p:nvPr/>
        </p:nvSpPr>
        <p:spPr>
          <a:xfrm>
            <a:off x="2761402" y="3637670"/>
            <a:ext cx="4383196" cy="756000"/>
          </a:xfrm>
          <a:prstGeom prst="rect">
            <a:avLst/>
          </a:prstGeom>
          <a:solidFill>
            <a:schemeClr val="bg1">
              <a:alpha val="7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4400" dirty="0">
                <a:latin typeface="Great Wishes" panose="02000500000000000000" pitchFamily="50" charset="0"/>
              </a:rPr>
              <a:t>Kommasetzung</a:t>
            </a:r>
            <a:endParaRPr lang="de-DE" dirty="0">
              <a:latin typeface="Great Wishes" panose="02000500000000000000" pitchFamily="50" charset="0"/>
            </a:endParaRP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58C6F964-4116-B98E-D3C0-C54522616CE6}"/>
              </a:ext>
            </a:extLst>
          </p:cNvPr>
          <p:cNvSpPr txBox="1">
            <a:spLocks/>
          </p:cNvSpPr>
          <p:nvPr/>
        </p:nvSpPr>
        <p:spPr>
          <a:xfrm>
            <a:off x="-29199" y="1086274"/>
            <a:ext cx="29578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/>
              <a:t>Achte auf </a:t>
            </a:r>
            <a:r>
              <a:rPr lang="de-DE" sz="1600" b="1" dirty="0"/>
              <a:t>Infinitivgruppen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89552982-21AF-381F-0A48-A6A8A5F08EA8}"/>
              </a:ext>
            </a:extLst>
          </p:cNvPr>
          <p:cNvSpPr txBox="1"/>
          <p:nvPr/>
        </p:nvSpPr>
        <p:spPr>
          <a:xfrm>
            <a:off x="2467215" y="1839"/>
            <a:ext cx="49715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b="1" dirty="0"/>
              <a:t>Achte auf Einschübe, Zusätze und Hervorhebungen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EAFAEC3E-1F4F-7066-6A91-E639CC4D9AAC}"/>
              </a:ext>
            </a:extLst>
          </p:cNvPr>
          <p:cNvSpPr txBox="1"/>
          <p:nvPr/>
        </p:nvSpPr>
        <p:spPr>
          <a:xfrm>
            <a:off x="6688312" y="1162641"/>
            <a:ext cx="32153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400" dirty="0"/>
              <a:t>Achte auf </a:t>
            </a:r>
            <a:r>
              <a:rPr lang="de-DE" sz="1400" b="1" dirty="0"/>
              <a:t>Reihungen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D8BD4A37-598C-7422-3FC7-93BDC08053BC}"/>
              </a:ext>
            </a:extLst>
          </p:cNvPr>
          <p:cNvSpPr txBox="1"/>
          <p:nvPr/>
        </p:nvSpPr>
        <p:spPr>
          <a:xfrm>
            <a:off x="7006545" y="3540230"/>
            <a:ext cx="28663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/>
              <a:t>Achte auf </a:t>
            </a:r>
            <a:r>
              <a:rPr lang="de-DE" sz="1400" b="1" dirty="0"/>
              <a:t>Komma-Konjunktionen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168BA174-5BFF-CFE3-5C6B-4F0B52458260}"/>
              </a:ext>
            </a:extLst>
          </p:cNvPr>
          <p:cNvSpPr txBox="1"/>
          <p:nvPr/>
        </p:nvSpPr>
        <p:spPr>
          <a:xfrm>
            <a:off x="7053268" y="3848007"/>
            <a:ext cx="28663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400"/>
            </a:lvl1pPr>
          </a:lstStyle>
          <a:p>
            <a:r>
              <a:rPr lang="de-DE" sz="1200" dirty="0"/>
              <a:t>Alle Konjunktionen, die nicht bei den Ausnahmen in Strategie 1 aufgelistet sind, werden mit Komma verwendet.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AB99AA63-88D5-0C0A-B632-AF5F6B9A0BDC}"/>
              </a:ext>
            </a:extLst>
          </p:cNvPr>
          <p:cNvSpPr txBox="1">
            <a:spLocks/>
          </p:cNvSpPr>
          <p:nvPr/>
        </p:nvSpPr>
        <p:spPr>
          <a:xfrm>
            <a:off x="-29199" y="1423893"/>
            <a:ext cx="37427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400"/>
            </a:lvl1pPr>
          </a:lstStyle>
          <a:p>
            <a:r>
              <a:rPr lang="de-DE" sz="1200" dirty="0"/>
              <a:t>Setze ein Komma, wenn...</a:t>
            </a:r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474129CC-9301-8CFC-1256-E9756A1BE53E}"/>
              </a:ext>
            </a:extLst>
          </p:cNvPr>
          <p:cNvSpPr txBox="1"/>
          <p:nvPr/>
        </p:nvSpPr>
        <p:spPr>
          <a:xfrm>
            <a:off x="584723" y="5404673"/>
            <a:ext cx="476872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1400" b="1" dirty="0"/>
              <a:t>Achtung, Ausnahme!</a:t>
            </a:r>
            <a:endParaRPr lang="de-DE" sz="1400" dirty="0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D64BBDC5-A63E-F20A-7BF8-1DD4057FC448}"/>
              </a:ext>
            </a:extLst>
          </p:cNvPr>
          <p:cNvSpPr txBox="1"/>
          <p:nvPr/>
        </p:nvSpPr>
        <p:spPr>
          <a:xfrm>
            <a:off x="63" y="4374649"/>
            <a:ext cx="30574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/>
              <a:t>Achte auf das </a:t>
            </a:r>
            <a:r>
              <a:rPr lang="de-DE" sz="1600" b="1" dirty="0"/>
              <a:t>konjugierte Verb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FB98717E-E87A-A300-FDC3-A7A398A80CA4}"/>
              </a:ext>
            </a:extLst>
          </p:cNvPr>
          <p:cNvSpPr txBox="1"/>
          <p:nvPr/>
        </p:nvSpPr>
        <p:spPr>
          <a:xfrm>
            <a:off x="1" y="4681648"/>
            <a:ext cx="31735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400"/>
            </a:lvl1pPr>
          </a:lstStyle>
          <a:p>
            <a:r>
              <a:rPr lang="de-DE" sz="1200" dirty="0"/>
              <a:t>In jedem Satz darf nur ein konjugiertes Verb stehen.</a:t>
            </a:r>
          </a:p>
        </p:txBody>
      </p:sp>
      <p:grpSp>
        <p:nvGrpSpPr>
          <p:cNvPr id="19" name="Gruppieren 18">
            <a:extLst>
              <a:ext uri="{FF2B5EF4-FFF2-40B4-BE49-F238E27FC236}">
                <a16:creationId xmlns:a16="http://schemas.microsoft.com/office/drawing/2014/main" id="{1B7ADEDE-89EB-3DC0-31DC-15092A95CCD3}"/>
              </a:ext>
            </a:extLst>
          </p:cNvPr>
          <p:cNvGrpSpPr>
            <a:grpSpLocks noChangeAspect="1"/>
          </p:cNvGrpSpPr>
          <p:nvPr/>
        </p:nvGrpSpPr>
        <p:grpSpPr>
          <a:xfrm>
            <a:off x="110282" y="6077261"/>
            <a:ext cx="912015" cy="720000"/>
            <a:chOff x="32708" y="5649383"/>
            <a:chExt cx="1262789" cy="996922"/>
          </a:xfrm>
        </p:grpSpPr>
        <p:pic>
          <p:nvPicPr>
            <p:cNvPr id="16" name="Grafik 15" descr="Chevronpfeile Silhouette">
              <a:extLst>
                <a:ext uri="{FF2B5EF4-FFF2-40B4-BE49-F238E27FC236}">
                  <a16:creationId xmlns:a16="http://schemas.microsoft.com/office/drawing/2014/main" id="{83C30940-3FD6-9AA2-FCB4-770CA3561A3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rcRect r="37684"/>
            <a:stretch/>
          </p:blipFill>
          <p:spPr>
            <a:xfrm rot="19485657">
              <a:off x="725679" y="5649383"/>
              <a:ext cx="569818" cy="914400"/>
            </a:xfrm>
            <a:prstGeom prst="rect">
              <a:avLst/>
            </a:prstGeom>
          </p:spPr>
        </p:pic>
        <p:pic>
          <p:nvPicPr>
            <p:cNvPr id="18" name="Grafik 17" descr="Fuß Silhouette">
              <a:extLst>
                <a:ext uri="{FF2B5EF4-FFF2-40B4-BE49-F238E27FC236}">
                  <a16:creationId xmlns:a16="http://schemas.microsoft.com/office/drawing/2014/main" id="{A9151E08-970F-50B7-9E0C-0DDFD6EF185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 rot="20051101">
              <a:off x="32708" y="5731905"/>
              <a:ext cx="914400" cy="914400"/>
            </a:xfrm>
            <a:prstGeom prst="rect">
              <a:avLst/>
            </a:prstGeom>
          </p:spPr>
        </p:pic>
      </p:grpSp>
      <p:sp>
        <p:nvSpPr>
          <p:cNvPr id="20" name="Textfeld 19">
            <a:extLst>
              <a:ext uri="{FF2B5EF4-FFF2-40B4-BE49-F238E27FC236}">
                <a16:creationId xmlns:a16="http://schemas.microsoft.com/office/drawing/2014/main" id="{52F4118F-6540-0ED5-7286-7B4D1AEF32E5}"/>
              </a:ext>
            </a:extLst>
          </p:cNvPr>
          <p:cNvSpPr txBox="1"/>
          <p:nvPr/>
        </p:nvSpPr>
        <p:spPr>
          <a:xfrm>
            <a:off x="7027" y="5102913"/>
            <a:ext cx="345986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b="1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Beispiel: </a:t>
            </a:r>
            <a:r>
              <a:rPr lang="de-DE" sz="110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Sobald der Gong </a:t>
            </a:r>
            <a:r>
              <a:rPr lang="de-DE" sz="1100" dirty="0">
                <a:highlight>
                  <a:srgbClr val="C0C0C0"/>
                </a:highlight>
                <a:latin typeface="Dreaming Outloud Pro" panose="03050502040302030504" pitchFamily="66" charset="0"/>
                <a:cs typeface="Dreaming Outloud Pro" panose="03050502040302030504" pitchFamily="66" charset="0"/>
              </a:rPr>
              <a:t>ertönt</a:t>
            </a:r>
            <a:r>
              <a:rPr lang="de-DE" sz="110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, </a:t>
            </a:r>
            <a:r>
              <a:rPr lang="de-DE" sz="1100" dirty="0">
                <a:highlight>
                  <a:srgbClr val="C0C0C0"/>
                </a:highlight>
                <a:latin typeface="Dreaming Outloud Pro" panose="03050502040302030504" pitchFamily="66" charset="0"/>
                <a:cs typeface="Dreaming Outloud Pro" panose="03050502040302030504" pitchFamily="66" charset="0"/>
              </a:rPr>
              <a:t>rennen</a:t>
            </a:r>
            <a:r>
              <a:rPr lang="de-DE" sz="110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 alle nach Hause.</a:t>
            </a: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C94BCC1A-6A94-2FF4-75DC-8A048ADE5FA7}"/>
              </a:ext>
            </a:extLst>
          </p:cNvPr>
          <p:cNvSpPr txBox="1"/>
          <p:nvPr/>
        </p:nvSpPr>
        <p:spPr>
          <a:xfrm>
            <a:off x="603155" y="5640943"/>
            <a:ext cx="33625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400"/>
            </a:lvl1pPr>
          </a:lstStyle>
          <a:p>
            <a:r>
              <a:rPr lang="de-DE" sz="1200" dirty="0"/>
              <a:t>Diese Konjunktionen „kicken“ das Komma aus dem Satz:</a:t>
            </a:r>
          </a:p>
        </p:txBody>
      </p:sp>
      <p:pic>
        <p:nvPicPr>
          <p:cNvPr id="23" name="Grafik 22" descr="Warnung mit einfarbiger Füllung">
            <a:extLst>
              <a:ext uri="{FF2B5EF4-FFF2-40B4-BE49-F238E27FC236}">
                <a16:creationId xmlns:a16="http://schemas.microsoft.com/office/drawing/2014/main" id="{BAC87B75-AD2A-F2AB-3D4F-7944574B323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8433" y="5436283"/>
            <a:ext cx="566290" cy="566290"/>
          </a:xfrm>
          <a:prstGeom prst="rect">
            <a:avLst/>
          </a:prstGeom>
        </p:spPr>
      </p:pic>
      <p:sp>
        <p:nvSpPr>
          <p:cNvPr id="27" name="Textfeld 26">
            <a:extLst>
              <a:ext uri="{FF2B5EF4-FFF2-40B4-BE49-F238E27FC236}">
                <a16:creationId xmlns:a16="http://schemas.microsoft.com/office/drawing/2014/main" id="{49C90860-8BBC-F913-B932-5F3C135D6BBD}"/>
              </a:ext>
            </a:extLst>
          </p:cNvPr>
          <p:cNvSpPr txBox="1"/>
          <p:nvPr/>
        </p:nvSpPr>
        <p:spPr>
          <a:xfrm>
            <a:off x="1356906" y="5871775"/>
            <a:ext cx="2963168" cy="900246"/>
          </a:xfrm>
          <a:prstGeom prst="rect">
            <a:avLst/>
          </a:prstGeom>
          <a:noFill/>
        </p:spPr>
        <p:txBody>
          <a:bodyPr wrap="square" numCol="2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05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und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05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oder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05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sowohl...als/wie auch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05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weder...noch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05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entweder...oder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05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bzw.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05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sowie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05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„</a:t>
            </a:r>
            <a:r>
              <a:rPr lang="de-DE" sz="1050" dirty="0" err="1">
                <a:latin typeface="Dreaming Outloud Pro" panose="03050502040302030504" pitchFamily="66" charset="0"/>
                <a:cs typeface="Dreaming Outloud Pro" panose="03050502040302030504" pitchFamily="66" charset="0"/>
              </a:rPr>
              <a:t>False</a:t>
            </a:r>
            <a:r>
              <a:rPr lang="de-DE" sz="105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 </a:t>
            </a:r>
            <a:r>
              <a:rPr lang="de-DE" sz="1050" dirty="0" err="1">
                <a:latin typeface="Dreaming Outloud Pro" panose="03050502040302030504" pitchFamily="66" charset="0"/>
                <a:cs typeface="Dreaming Outloud Pro" panose="03050502040302030504" pitchFamily="66" charset="0"/>
              </a:rPr>
              <a:t>friends</a:t>
            </a:r>
            <a:r>
              <a:rPr lang="de-DE" sz="105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“: </a:t>
            </a:r>
          </a:p>
          <a:p>
            <a:r>
              <a:rPr lang="de-DE" sz="105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      ALS &amp; WIE </a:t>
            </a:r>
          </a:p>
          <a:p>
            <a:endParaRPr lang="de-DE" sz="1050" dirty="0"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</p:txBody>
      </p:sp>
      <p:sp>
        <p:nvSpPr>
          <p:cNvPr id="31" name="Textfeld 30">
            <a:extLst>
              <a:ext uri="{FF2B5EF4-FFF2-40B4-BE49-F238E27FC236}">
                <a16:creationId xmlns:a16="http://schemas.microsoft.com/office/drawing/2014/main" id="{676A244A-06C0-7CE4-992E-E18A946962E1}"/>
              </a:ext>
            </a:extLst>
          </p:cNvPr>
          <p:cNvSpPr txBox="1">
            <a:spLocks/>
          </p:cNvSpPr>
          <p:nvPr/>
        </p:nvSpPr>
        <p:spPr>
          <a:xfrm>
            <a:off x="-41762" y="1955980"/>
            <a:ext cx="1188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400"/>
            </a:lvl1pPr>
          </a:lstStyle>
          <a:p>
            <a:pPr algn="ctr"/>
            <a:r>
              <a:rPr lang="de-DE" sz="1050" dirty="0"/>
              <a:t>...die Infinitiv-gruppe mit einer </a:t>
            </a:r>
            <a:r>
              <a:rPr lang="de-DE" sz="1050" b="1" dirty="0"/>
              <a:t>Konjunktion eingeleitet </a:t>
            </a:r>
            <a:r>
              <a:rPr lang="de-DE" sz="1050" dirty="0"/>
              <a:t>wird:</a:t>
            </a:r>
          </a:p>
        </p:txBody>
      </p:sp>
      <p:sp>
        <p:nvSpPr>
          <p:cNvPr id="33" name="Textfeld 32">
            <a:extLst>
              <a:ext uri="{FF2B5EF4-FFF2-40B4-BE49-F238E27FC236}">
                <a16:creationId xmlns:a16="http://schemas.microsoft.com/office/drawing/2014/main" id="{DD2E34F2-B9C7-A037-D397-0392F54BBE1C}"/>
              </a:ext>
            </a:extLst>
          </p:cNvPr>
          <p:cNvSpPr txBox="1">
            <a:spLocks/>
          </p:cNvSpPr>
          <p:nvPr/>
        </p:nvSpPr>
        <p:spPr>
          <a:xfrm>
            <a:off x="1145914" y="1966500"/>
            <a:ext cx="1188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400"/>
            </a:lvl1pPr>
          </a:lstStyle>
          <a:p>
            <a:pPr algn="ctr"/>
            <a:r>
              <a:rPr lang="de-DE" sz="1050" dirty="0"/>
              <a:t>...die Infinitiv-gruppe </a:t>
            </a:r>
            <a:r>
              <a:rPr lang="de-DE" sz="1050" b="1" dirty="0"/>
              <a:t>von einem Nomen abhängt</a:t>
            </a:r>
            <a:r>
              <a:rPr lang="de-DE" sz="1050" dirty="0"/>
              <a:t>:</a:t>
            </a:r>
          </a:p>
        </p:txBody>
      </p:sp>
      <p:sp>
        <p:nvSpPr>
          <p:cNvPr id="35" name="Textfeld 34">
            <a:extLst>
              <a:ext uri="{FF2B5EF4-FFF2-40B4-BE49-F238E27FC236}">
                <a16:creationId xmlns:a16="http://schemas.microsoft.com/office/drawing/2014/main" id="{3A86FE01-3C0C-A7EE-2F92-EA129B0242BF}"/>
              </a:ext>
            </a:extLst>
          </p:cNvPr>
          <p:cNvSpPr txBox="1">
            <a:spLocks/>
          </p:cNvSpPr>
          <p:nvPr/>
        </p:nvSpPr>
        <p:spPr>
          <a:xfrm>
            <a:off x="2260943" y="1962088"/>
            <a:ext cx="172336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400"/>
            </a:lvl1pPr>
          </a:lstStyle>
          <a:p>
            <a:pPr algn="ctr"/>
            <a:r>
              <a:rPr lang="de-DE" sz="1050" dirty="0"/>
              <a:t>...die Infinitivgruppe </a:t>
            </a:r>
            <a:r>
              <a:rPr lang="de-DE" sz="1050" b="1" dirty="0"/>
              <a:t>durch ein Wort angekündigt </a:t>
            </a:r>
            <a:r>
              <a:rPr lang="de-DE" sz="1050" dirty="0"/>
              <a:t>oder </a:t>
            </a:r>
            <a:r>
              <a:rPr lang="de-DE" sz="1050" b="1" dirty="0"/>
              <a:t>wieder aufgenommen </a:t>
            </a:r>
            <a:r>
              <a:rPr lang="de-DE" sz="1050" dirty="0"/>
              <a:t>wird:</a:t>
            </a:r>
          </a:p>
        </p:txBody>
      </p:sp>
      <p:grpSp>
        <p:nvGrpSpPr>
          <p:cNvPr id="40" name="Gruppieren 39">
            <a:extLst>
              <a:ext uri="{FF2B5EF4-FFF2-40B4-BE49-F238E27FC236}">
                <a16:creationId xmlns:a16="http://schemas.microsoft.com/office/drawing/2014/main" id="{42885CCE-98C6-F9C0-45CD-D3F74B8FDC8C}"/>
              </a:ext>
            </a:extLst>
          </p:cNvPr>
          <p:cNvGrpSpPr>
            <a:grpSpLocks/>
          </p:cNvGrpSpPr>
          <p:nvPr/>
        </p:nvGrpSpPr>
        <p:grpSpPr>
          <a:xfrm>
            <a:off x="1145914" y="1919494"/>
            <a:ext cx="1188000" cy="775150"/>
            <a:chOff x="1175113" y="2038350"/>
            <a:chExt cx="1188000" cy="775150"/>
          </a:xfrm>
        </p:grpSpPr>
        <p:cxnSp>
          <p:nvCxnSpPr>
            <p:cNvPr id="37" name="Gerader Verbinder 36">
              <a:extLst>
                <a:ext uri="{FF2B5EF4-FFF2-40B4-BE49-F238E27FC236}">
                  <a16:creationId xmlns:a16="http://schemas.microsoft.com/office/drawing/2014/main" id="{9C25F679-E288-EE26-5562-2ABC5241D1A2}"/>
                </a:ext>
              </a:extLst>
            </p:cNvPr>
            <p:cNvCxnSpPr>
              <a:cxnSpLocks/>
            </p:cNvCxnSpPr>
            <p:nvPr/>
          </p:nvCxnSpPr>
          <p:spPr>
            <a:xfrm>
              <a:off x="1175113" y="2038350"/>
              <a:ext cx="0" cy="77515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Gerader Verbinder 38">
              <a:extLst>
                <a:ext uri="{FF2B5EF4-FFF2-40B4-BE49-F238E27FC236}">
                  <a16:creationId xmlns:a16="http://schemas.microsoft.com/office/drawing/2014/main" id="{76870F91-FB53-B86D-C1F8-C4BCCFD0A126}"/>
                </a:ext>
              </a:extLst>
            </p:cNvPr>
            <p:cNvCxnSpPr>
              <a:cxnSpLocks/>
            </p:cNvCxnSpPr>
            <p:nvPr/>
          </p:nvCxnSpPr>
          <p:spPr>
            <a:xfrm>
              <a:off x="2363113" y="2038350"/>
              <a:ext cx="0" cy="77515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1" name="Textfeld 40">
            <a:extLst>
              <a:ext uri="{FF2B5EF4-FFF2-40B4-BE49-F238E27FC236}">
                <a16:creationId xmlns:a16="http://schemas.microsoft.com/office/drawing/2014/main" id="{A34BA27D-0AE9-EC7C-8F39-0B9AAD3A402A}"/>
              </a:ext>
            </a:extLst>
          </p:cNvPr>
          <p:cNvSpPr txBox="1">
            <a:spLocks/>
          </p:cNvSpPr>
          <p:nvPr/>
        </p:nvSpPr>
        <p:spPr>
          <a:xfrm>
            <a:off x="-41762" y="2672926"/>
            <a:ext cx="355320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b="1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Beispiele:</a:t>
            </a:r>
            <a:endParaRPr lang="de-DE" sz="1100" dirty="0"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</p:txBody>
      </p:sp>
      <p:sp>
        <p:nvSpPr>
          <p:cNvPr id="46" name="Textfeld 45">
            <a:extLst>
              <a:ext uri="{FF2B5EF4-FFF2-40B4-BE49-F238E27FC236}">
                <a16:creationId xmlns:a16="http://schemas.microsoft.com/office/drawing/2014/main" id="{F759DFEB-955F-75B4-8C38-9F0B0F7A553B}"/>
              </a:ext>
            </a:extLst>
          </p:cNvPr>
          <p:cNvSpPr txBox="1">
            <a:spLocks/>
          </p:cNvSpPr>
          <p:nvPr/>
        </p:nvSpPr>
        <p:spPr>
          <a:xfrm>
            <a:off x="-27472" y="2873296"/>
            <a:ext cx="1173386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110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Ich spiele </a:t>
            </a:r>
            <a:r>
              <a:rPr lang="de-DE" sz="1100" dirty="0" err="1">
                <a:latin typeface="Dreaming Outloud Pro" panose="03050502040302030504" pitchFamily="66" charset="0"/>
                <a:cs typeface="Dreaming Outloud Pro" panose="03050502040302030504" pitchFamily="66" charset="0"/>
              </a:rPr>
              <a:t>Fortnite</a:t>
            </a:r>
            <a:r>
              <a:rPr lang="de-DE" sz="110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, </a:t>
            </a:r>
            <a:r>
              <a:rPr lang="de-DE" sz="1100" dirty="0">
                <a:highlight>
                  <a:srgbClr val="C0C0C0"/>
                </a:highlight>
                <a:latin typeface="Dreaming Outloud Pro" panose="03050502040302030504" pitchFamily="66" charset="0"/>
                <a:cs typeface="Dreaming Outloud Pro" panose="03050502040302030504" pitchFamily="66" charset="0"/>
              </a:rPr>
              <a:t>anstatt</a:t>
            </a:r>
            <a:r>
              <a:rPr lang="de-DE" sz="110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 zu lernen.</a:t>
            </a:r>
          </a:p>
        </p:txBody>
      </p:sp>
      <p:sp>
        <p:nvSpPr>
          <p:cNvPr id="42" name="Textfeld 41">
            <a:extLst>
              <a:ext uri="{FF2B5EF4-FFF2-40B4-BE49-F238E27FC236}">
                <a16:creationId xmlns:a16="http://schemas.microsoft.com/office/drawing/2014/main" id="{AE9273BD-3FBE-EB33-AF3B-3231EC932F28}"/>
              </a:ext>
            </a:extLst>
          </p:cNvPr>
          <p:cNvSpPr txBox="1">
            <a:spLocks/>
          </p:cNvSpPr>
          <p:nvPr/>
        </p:nvSpPr>
        <p:spPr>
          <a:xfrm>
            <a:off x="995999" y="2868884"/>
            <a:ext cx="1442016" cy="1107996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algn="ctr"/>
            <a:r>
              <a:rPr lang="de-DE" sz="110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Frau Wahl gab uns </a:t>
            </a:r>
            <a:r>
              <a:rPr lang="de-DE" sz="1100" dirty="0">
                <a:highlight>
                  <a:srgbClr val="C0C0C0"/>
                </a:highlight>
                <a:latin typeface="Dreaming Outloud Pro" panose="03050502040302030504" pitchFamily="66" charset="0"/>
                <a:cs typeface="Dreaming Outloud Pro" panose="03050502040302030504" pitchFamily="66" charset="0"/>
              </a:rPr>
              <a:t>den Tipp</a:t>
            </a:r>
            <a:r>
              <a:rPr lang="de-DE" sz="110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, die Kommasetzung sogar in WhatsApp-Nachrichten zu üben.</a:t>
            </a:r>
          </a:p>
        </p:txBody>
      </p:sp>
      <p:sp>
        <p:nvSpPr>
          <p:cNvPr id="44" name="Textfeld 43">
            <a:extLst>
              <a:ext uri="{FF2B5EF4-FFF2-40B4-BE49-F238E27FC236}">
                <a16:creationId xmlns:a16="http://schemas.microsoft.com/office/drawing/2014/main" id="{DC7981DD-78E3-7995-478E-B60FA647887A}"/>
              </a:ext>
            </a:extLst>
          </p:cNvPr>
          <p:cNvSpPr txBox="1">
            <a:spLocks/>
          </p:cNvSpPr>
          <p:nvPr/>
        </p:nvSpPr>
        <p:spPr>
          <a:xfrm>
            <a:off x="2341485" y="2868615"/>
            <a:ext cx="1594973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110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Zum Training zu gehen, </a:t>
            </a:r>
            <a:r>
              <a:rPr lang="de-DE" sz="1100" dirty="0">
                <a:highlight>
                  <a:srgbClr val="C0C0C0"/>
                </a:highlight>
                <a:latin typeface="Dreaming Outloud Pro" panose="03050502040302030504" pitchFamily="66" charset="0"/>
                <a:cs typeface="Dreaming Outloud Pro" panose="03050502040302030504" pitchFamily="66" charset="0"/>
              </a:rPr>
              <a:t>darauf</a:t>
            </a:r>
            <a:r>
              <a:rPr lang="de-DE" sz="110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 freue ich mich schon den ganzen Tag. </a:t>
            </a:r>
          </a:p>
        </p:txBody>
      </p:sp>
      <p:grpSp>
        <p:nvGrpSpPr>
          <p:cNvPr id="51" name="Gruppieren 50">
            <a:extLst>
              <a:ext uri="{FF2B5EF4-FFF2-40B4-BE49-F238E27FC236}">
                <a16:creationId xmlns:a16="http://schemas.microsoft.com/office/drawing/2014/main" id="{15D9E47D-4241-E50C-7BE7-852D7BBC5FDC}"/>
              </a:ext>
            </a:extLst>
          </p:cNvPr>
          <p:cNvGrpSpPr>
            <a:grpSpLocks/>
          </p:cNvGrpSpPr>
          <p:nvPr/>
        </p:nvGrpSpPr>
        <p:grpSpPr>
          <a:xfrm>
            <a:off x="-43552" y="3729801"/>
            <a:ext cx="1337025" cy="541053"/>
            <a:chOff x="-12563" y="3877104"/>
            <a:chExt cx="1337025" cy="541053"/>
          </a:xfrm>
        </p:grpSpPr>
        <p:grpSp>
          <p:nvGrpSpPr>
            <p:cNvPr id="49" name="Gruppieren 48">
              <a:extLst>
                <a:ext uri="{FF2B5EF4-FFF2-40B4-BE49-F238E27FC236}">
                  <a16:creationId xmlns:a16="http://schemas.microsoft.com/office/drawing/2014/main" id="{875EAEBE-F4AB-4A10-3E32-A648F5AD3E3F}"/>
                </a:ext>
              </a:extLst>
            </p:cNvPr>
            <p:cNvGrpSpPr>
              <a:grpSpLocks/>
            </p:cNvGrpSpPr>
            <p:nvPr/>
          </p:nvGrpSpPr>
          <p:grpSpPr>
            <a:xfrm>
              <a:off x="-12563" y="3886872"/>
              <a:ext cx="1337025" cy="519314"/>
              <a:chOff x="800103" y="3988376"/>
              <a:chExt cx="1337025" cy="519314"/>
            </a:xfrm>
          </p:grpSpPr>
          <p:sp>
            <p:nvSpPr>
              <p:cNvPr id="47" name="Textfeld 46">
                <a:extLst>
                  <a:ext uri="{FF2B5EF4-FFF2-40B4-BE49-F238E27FC236}">
                    <a16:creationId xmlns:a16="http://schemas.microsoft.com/office/drawing/2014/main" id="{54F8DCE8-1602-A8F5-ED99-EA436B3B8828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00103" y="3988376"/>
                <a:ext cx="1337025" cy="507831"/>
              </a:xfrm>
              <a:prstGeom prst="rect">
                <a:avLst/>
              </a:prstGeom>
              <a:noFill/>
            </p:spPr>
            <p:txBody>
              <a:bodyPr wrap="square" numCol="1">
                <a:spAutoFit/>
              </a:bodyPr>
              <a:lstStyle/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de-DE" sz="900" dirty="0">
                    <a:latin typeface="Dreaming Outloud Pro" panose="03050502040302030504" pitchFamily="66" charset="0"/>
                    <a:cs typeface="Dreaming Outloud Pro" panose="03050502040302030504" pitchFamily="66" charset="0"/>
                  </a:rPr>
                  <a:t>um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de-DE" sz="900" dirty="0">
                    <a:latin typeface="Dreaming Outloud Pro" panose="03050502040302030504" pitchFamily="66" charset="0"/>
                    <a:cs typeface="Dreaming Outloud Pro" panose="03050502040302030504" pitchFamily="66" charset="0"/>
                  </a:rPr>
                  <a:t>ohne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de-DE" sz="900" dirty="0">
                    <a:latin typeface="Dreaming Outloud Pro" panose="03050502040302030504" pitchFamily="66" charset="0"/>
                    <a:cs typeface="Dreaming Outloud Pro" panose="03050502040302030504" pitchFamily="66" charset="0"/>
                  </a:rPr>
                  <a:t>statt</a:t>
                </a:r>
              </a:p>
            </p:txBody>
          </p:sp>
          <p:sp>
            <p:nvSpPr>
              <p:cNvPr id="48" name="Textfeld 47">
                <a:extLst>
                  <a:ext uri="{FF2B5EF4-FFF2-40B4-BE49-F238E27FC236}">
                    <a16:creationId xmlns:a16="http://schemas.microsoft.com/office/drawing/2014/main" id="{B12611CF-B01C-24E3-1116-CB797573BA7D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274185" y="3999859"/>
                <a:ext cx="726046" cy="507831"/>
              </a:xfrm>
              <a:prstGeom prst="rect">
                <a:avLst/>
              </a:prstGeom>
              <a:noFill/>
            </p:spPr>
            <p:txBody>
              <a:bodyPr wrap="square" numCol="1">
                <a:spAutoFit/>
              </a:bodyPr>
              <a:lstStyle/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de-DE" sz="900" dirty="0">
                    <a:latin typeface="Dreaming Outloud Pro" panose="03050502040302030504" pitchFamily="66" charset="0"/>
                    <a:cs typeface="Dreaming Outloud Pro" panose="03050502040302030504" pitchFamily="66" charset="0"/>
                  </a:rPr>
                  <a:t>anstatt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de-DE" sz="900" dirty="0">
                    <a:latin typeface="Dreaming Outloud Pro" panose="03050502040302030504" pitchFamily="66" charset="0"/>
                    <a:cs typeface="Dreaming Outloud Pro" panose="03050502040302030504" pitchFamily="66" charset="0"/>
                  </a:rPr>
                  <a:t>außer 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de-DE" sz="900" dirty="0">
                    <a:latin typeface="Dreaming Outloud Pro" panose="03050502040302030504" pitchFamily="66" charset="0"/>
                    <a:cs typeface="Dreaming Outloud Pro" panose="03050502040302030504" pitchFamily="66" charset="0"/>
                  </a:rPr>
                  <a:t>als</a:t>
                </a:r>
              </a:p>
            </p:txBody>
          </p:sp>
        </p:grpSp>
        <p:sp>
          <p:nvSpPr>
            <p:cNvPr id="50" name="Rechteck 49">
              <a:extLst>
                <a:ext uri="{FF2B5EF4-FFF2-40B4-BE49-F238E27FC236}">
                  <a16:creationId xmlns:a16="http://schemas.microsoft.com/office/drawing/2014/main" id="{EBFF878F-5375-E518-49A8-316FC5E93FA3}"/>
                </a:ext>
              </a:extLst>
            </p:cNvPr>
            <p:cNvSpPr>
              <a:spLocks/>
            </p:cNvSpPr>
            <p:nvPr/>
          </p:nvSpPr>
          <p:spPr>
            <a:xfrm>
              <a:off x="38016" y="3877104"/>
              <a:ext cx="1149550" cy="54105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54" name="Textfeld 53">
            <a:extLst>
              <a:ext uri="{FF2B5EF4-FFF2-40B4-BE49-F238E27FC236}">
                <a16:creationId xmlns:a16="http://schemas.microsoft.com/office/drawing/2014/main" id="{84BB08C1-ADD2-B54F-AB35-569D1A73DE2A}"/>
              </a:ext>
            </a:extLst>
          </p:cNvPr>
          <p:cNvSpPr txBox="1">
            <a:spLocks/>
          </p:cNvSpPr>
          <p:nvPr/>
        </p:nvSpPr>
        <p:spPr>
          <a:xfrm>
            <a:off x="917358" y="265870"/>
            <a:ext cx="80712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400"/>
            </a:lvl1pPr>
          </a:lstStyle>
          <a:p>
            <a:pPr algn="ctr"/>
            <a:r>
              <a:rPr lang="de-DE" sz="1200" dirty="0"/>
              <a:t>Zusatzinformationen, die andere Wörter oder Satzteile genauer beschreiben, werden durch ein Komma abgetrennt:</a:t>
            </a:r>
          </a:p>
        </p:txBody>
      </p:sp>
      <p:sp>
        <p:nvSpPr>
          <p:cNvPr id="56" name="Textfeld 55">
            <a:extLst>
              <a:ext uri="{FF2B5EF4-FFF2-40B4-BE49-F238E27FC236}">
                <a16:creationId xmlns:a16="http://schemas.microsoft.com/office/drawing/2014/main" id="{9FC52E69-1502-8EAF-6816-60E959C3C2A3}"/>
              </a:ext>
            </a:extLst>
          </p:cNvPr>
          <p:cNvSpPr txBox="1"/>
          <p:nvPr/>
        </p:nvSpPr>
        <p:spPr>
          <a:xfrm>
            <a:off x="2614308" y="488936"/>
            <a:ext cx="467738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b="1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Beispiele: </a:t>
            </a:r>
          </a:p>
          <a:p>
            <a:pPr algn="ctr"/>
            <a:r>
              <a:rPr lang="de-DE" sz="110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Ich mag gerne Nudeln, </a:t>
            </a:r>
            <a:r>
              <a:rPr lang="de-DE" sz="1100" dirty="0">
                <a:highlight>
                  <a:srgbClr val="C0C0C0"/>
                </a:highlight>
                <a:latin typeface="Dreaming Outloud Pro" panose="03050502040302030504" pitchFamily="66" charset="0"/>
                <a:cs typeface="Dreaming Outloud Pro" panose="03050502040302030504" pitchFamily="66" charset="0"/>
              </a:rPr>
              <a:t>insbesondere Spaghetti Bolognese</a:t>
            </a:r>
            <a:r>
              <a:rPr lang="de-DE" sz="110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.</a:t>
            </a:r>
          </a:p>
          <a:p>
            <a:pPr algn="ctr"/>
            <a:r>
              <a:rPr lang="de-DE" sz="110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Genau so, </a:t>
            </a:r>
            <a:r>
              <a:rPr lang="de-DE" sz="1100" dirty="0">
                <a:highlight>
                  <a:srgbClr val="C0C0C0"/>
                </a:highlight>
                <a:latin typeface="Dreaming Outloud Pro" panose="03050502040302030504" pitchFamily="66" charset="0"/>
                <a:cs typeface="Dreaming Outloud Pro" panose="03050502040302030504" pitchFamily="66" charset="0"/>
              </a:rPr>
              <a:t>sorgfältig geplant</a:t>
            </a:r>
            <a:r>
              <a:rPr lang="de-DE" sz="110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, wird jedes Referat zum Erfolg.</a:t>
            </a:r>
          </a:p>
          <a:p>
            <a:pPr algn="ctr"/>
            <a:endParaRPr lang="de-DE" sz="1100" dirty="0"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</p:txBody>
      </p:sp>
      <p:sp>
        <p:nvSpPr>
          <p:cNvPr id="58" name="Textfeld 57">
            <a:extLst>
              <a:ext uri="{FF2B5EF4-FFF2-40B4-BE49-F238E27FC236}">
                <a16:creationId xmlns:a16="http://schemas.microsoft.com/office/drawing/2014/main" id="{4B4F0E8A-056B-050D-65C9-136669BC770A}"/>
              </a:ext>
            </a:extLst>
          </p:cNvPr>
          <p:cNvSpPr txBox="1"/>
          <p:nvPr/>
        </p:nvSpPr>
        <p:spPr>
          <a:xfrm>
            <a:off x="6759966" y="4456889"/>
            <a:ext cx="317350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b="1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Beispiele: </a:t>
            </a:r>
            <a:endParaRPr lang="de-DE" sz="1100" dirty="0"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10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Pizza mag ich, </a:t>
            </a:r>
            <a:r>
              <a:rPr lang="de-DE" sz="1100" dirty="0">
                <a:highlight>
                  <a:srgbClr val="C0C0C0"/>
                </a:highlight>
                <a:latin typeface="Dreaming Outloud Pro" panose="03050502040302030504" pitchFamily="66" charset="0"/>
                <a:cs typeface="Dreaming Outloud Pro" panose="03050502040302030504" pitchFamily="66" charset="0"/>
              </a:rPr>
              <a:t>aber</a:t>
            </a:r>
            <a:r>
              <a:rPr lang="de-DE" sz="110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 nicht mit Pilzen.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10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Ich gehe </a:t>
            </a:r>
            <a:r>
              <a:rPr lang="de-DE" sz="1100" dirty="0">
                <a:highlight>
                  <a:srgbClr val="C0C0C0"/>
                </a:highlight>
                <a:latin typeface="Dreaming Outloud Pro" panose="03050502040302030504" pitchFamily="66" charset="0"/>
                <a:cs typeface="Dreaming Outloud Pro" panose="03050502040302030504" pitchFamily="66" charset="0"/>
              </a:rPr>
              <a:t>zwar</a:t>
            </a:r>
            <a:r>
              <a:rPr lang="de-DE" sz="110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 gerne ins Kino, </a:t>
            </a:r>
            <a:r>
              <a:rPr lang="de-DE" sz="1100" dirty="0">
                <a:highlight>
                  <a:srgbClr val="C0C0C0"/>
                </a:highlight>
                <a:latin typeface="Dreaming Outloud Pro" panose="03050502040302030504" pitchFamily="66" charset="0"/>
                <a:cs typeface="Dreaming Outloud Pro" panose="03050502040302030504" pitchFamily="66" charset="0"/>
              </a:rPr>
              <a:t>jedoch</a:t>
            </a:r>
            <a:r>
              <a:rPr lang="de-DE" sz="110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 nicht in Horrorfilme.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10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Ernst nächstes Jahr werde ich 14, </a:t>
            </a:r>
            <a:r>
              <a:rPr lang="de-DE" sz="1100" dirty="0">
                <a:highlight>
                  <a:srgbClr val="C0C0C0"/>
                </a:highlight>
                <a:latin typeface="Dreaming Outloud Pro" panose="03050502040302030504" pitchFamily="66" charset="0"/>
                <a:cs typeface="Dreaming Outloud Pro" panose="03050502040302030504" pitchFamily="66" charset="0"/>
              </a:rPr>
              <a:t>nicht</a:t>
            </a:r>
            <a:r>
              <a:rPr lang="de-DE" sz="110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 dieses.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10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Nicht Fußball spiele ich, </a:t>
            </a:r>
            <a:r>
              <a:rPr lang="de-DE" sz="1100" dirty="0">
                <a:highlight>
                  <a:srgbClr val="C0C0C0"/>
                </a:highlight>
                <a:latin typeface="Dreaming Outloud Pro" panose="03050502040302030504" pitchFamily="66" charset="0"/>
                <a:cs typeface="Dreaming Outloud Pro" panose="03050502040302030504" pitchFamily="66" charset="0"/>
              </a:rPr>
              <a:t>sondern</a:t>
            </a:r>
            <a:r>
              <a:rPr lang="de-DE" sz="110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 Feldhockey.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10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Mein Hund wartete schon an der Tür, </a:t>
            </a:r>
            <a:r>
              <a:rPr lang="de-DE" sz="1100" dirty="0">
                <a:highlight>
                  <a:srgbClr val="C0C0C0"/>
                </a:highlight>
                <a:latin typeface="Dreaming Outloud Pro" panose="03050502040302030504" pitchFamily="66" charset="0"/>
                <a:cs typeface="Dreaming Outloud Pro" panose="03050502040302030504" pitchFamily="66" charset="0"/>
              </a:rPr>
              <a:t>als</a:t>
            </a:r>
            <a:r>
              <a:rPr lang="de-DE" sz="110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 ich nach Hause kam.</a:t>
            </a:r>
          </a:p>
        </p:txBody>
      </p:sp>
      <p:sp>
        <p:nvSpPr>
          <p:cNvPr id="59" name="Textfeld 58">
            <a:extLst>
              <a:ext uri="{FF2B5EF4-FFF2-40B4-BE49-F238E27FC236}">
                <a16:creationId xmlns:a16="http://schemas.microsoft.com/office/drawing/2014/main" id="{2B83F324-1D6D-EC18-1D80-C2E2801B072C}"/>
              </a:ext>
            </a:extLst>
          </p:cNvPr>
          <p:cNvSpPr txBox="1">
            <a:spLocks/>
          </p:cNvSpPr>
          <p:nvPr/>
        </p:nvSpPr>
        <p:spPr>
          <a:xfrm>
            <a:off x="6156248" y="1446066"/>
            <a:ext cx="37427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400"/>
            </a:lvl1pPr>
          </a:lstStyle>
          <a:p>
            <a:r>
              <a:rPr lang="de-DE" sz="1200" dirty="0"/>
              <a:t>Setze ein Komma, wenn mehrere Nomen oder Adjektive </a:t>
            </a:r>
            <a:r>
              <a:rPr lang="de-DE" sz="1200" u="sng" dirty="0"/>
              <a:t>gleichrangig</a:t>
            </a:r>
            <a:r>
              <a:rPr lang="de-DE" sz="1200" dirty="0"/>
              <a:t> hintereinander stehen und nicht durch „und“/ „oder“ grammatisch verbunden werden.</a:t>
            </a:r>
          </a:p>
        </p:txBody>
      </p:sp>
      <p:sp>
        <p:nvSpPr>
          <p:cNvPr id="60" name="Textfeld 59">
            <a:extLst>
              <a:ext uri="{FF2B5EF4-FFF2-40B4-BE49-F238E27FC236}">
                <a16:creationId xmlns:a16="http://schemas.microsoft.com/office/drawing/2014/main" id="{386530AC-20DD-C487-7F76-177AE903624D}"/>
              </a:ext>
            </a:extLst>
          </p:cNvPr>
          <p:cNvSpPr txBox="1"/>
          <p:nvPr/>
        </p:nvSpPr>
        <p:spPr>
          <a:xfrm>
            <a:off x="6823881" y="2277041"/>
            <a:ext cx="308211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b="1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Beispiele: </a:t>
            </a:r>
            <a:endParaRPr lang="de-DE" sz="1100" dirty="0"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10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Für unseren Obstsalat haben wir </a:t>
            </a:r>
            <a:r>
              <a:rPr lang="de-DE" sz="1100" dirty="0">
                <a:highlight>
                  <a:srgbClr val="C0C0C0"/>
                </a:highlight>
                <a:latin typeface="Dreaming Outloud Pro" panose="03050502040302030504" pitchFamily="66" charset="0"/>
                <a:cs typeface="Dreaming Outloud Pro" panose="03050502040302030504" pitchFamily="66" charset="0"/>
              </a:rPr>
              <a:t>Äpfel, Birnen, Ananas</a:t>
            </a:r>
            <a:r>
              <a:rPr lang="de-DE" sz="110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 und Pfirsiche geschnitten.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10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Mein </a:t>
            </a:r>
            <a:r>
              <a:rPr lang="de-DE" sz="1100" dirty="0">
                <a:highlight>
                  <a:srgbClr val="C0C0C0"/>
                </a:highlight>
                <a:latin typeface="Dreaming Outloud Pro" panose="03050502040302030504" pitchFamily="66" charset="0"/>
                <a:cs typeface="Dreaming Outloud Pro" panose="03050502040302030504" pitchFamily="66" charset="0"/>
              </a:rPr>
              <a:t>süßer, flauschiger</a:t>
            </a:r>
            <a:r>
              <a:rPr lang="de-DE" sz="110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 Kater springt jeden Abend auf mein Bett.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10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Kannst du mir das </a:t>
            </a:r>
            <a:r>
              <a:rPr lang="de-DE" sz="1100" dirty="0">
                <a:highlight>
                  <a:srgbClr val="C0C0C0"/>
                </a:highlight>
                <a:latin typeface="Dreaming Outloud Pro" panose="03050502040302030504" pitchFamily="66" charset="0"/>
                <a:cs typeface="Dreaming Outloud Pro" panose="03050502040302030504" pitchFamily="66" charset="0"/>
              </a:rPr>
              <a:t>dicke, blaue</a:t>
            </a:r>
            <a:r>
              <a:rPr lang="de-DE" sz="110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 Buch geben?</a:t>
            </a:r>
          </a:p>
        </p:txBody>
      </p:sp>
      <p:sp>
        <p:nvSpPr>
          <p:cNvPr id="61" name="Rechteck 60">
            <a:extLst>
              <a:ext uri="{FF2B5EF4-FFF2-40B4-BE49-F238E27FC236}">
                <a16:creationId xmlns:a16="http://schemas.microsoft.com/office/drawing/2014/main" id="{F219E6D3-418C-A22F-8C40-9D2A2C96BFE9}"/>
              </a:ext>
            </a:extLst>
          </p:cNvPr>
          <p:cNvSpPr/>
          <p:nvPr/>
        </p:nvSpPr>
        <p:spPr>
          <a:xfrm>
            <a:off x="2614308" y="4067453"/>
            <a:ext cx="252000" cy="25709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ysClr val="windowText" lastClr="000000"/>
                </a:solidFill>
              </a:rPr>
              <a:t>1</a:t>
            </a:r>
          </a:p>
        </p:txBody>
      </p:sp>
      <p:sp>
        <p:nvSpPr>
          <p:cNvPr id="62" name="Rechteck 61">
            <a:extLst>
              <a:ext uri="{FF2B5EF4-FFF2-40B4-BE49-F238E27FC236}">
                <a16:creationId xmlns:a16="http://schemas.microsoft.com/office/drawing/2014/main" id="{81CDEE14-E4EA-E4DF-EB36-4A53218054AF}"/>
              </a:ext>
            </a:extLst>
          </p:cNvPr>
          <p:cNvSpPr/>
          <p:nvPr/>
        </p:nvSpPr>
        <p:spPr>
          <a:xfrm>
            <a:off x="3774328" y="1612774"/>
            <a:ext cx="252000" cy="25709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ysClr val="windowText" lastClr="000000"/>
                </a:solidFill>
              </a:rPr>
              <a:t>2</a:t>
            </a:r>
          </a:p>
        </p:txBody>
      </p:sp>
      <p:sp>
        <p:nvSpPr>
          <p:cNvPr id="63" name="Rechteck 62">
            <a:extLst>
              <a:ext uri="{FF2B5EF4-FFF2-40B4-BE49-F238E27FC236}">
                <a16:creationId xmlns:a16="http://schemas.microsoft.com/office/drawing/2014/main" id="{98F1E5D2-0BB4-B86C-ADE4-F60E478A1CD5}"/>
              </a:ext>
            </a:extLst>
          </p:cNvPr>
          <p:cNvSpPr/>
          <p:nvPr/>
        </p:nvSpPr>
        <p:spPr>
          <a:xfrm>
            <a:off x="371915" y="1740885"/>
            <a:ext cx="36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ysClr val="windowText" lastClr="000000"/>
                </a:solidFill>
              </a:rPr>
              <a:t>2a</a:t>
            </a:r>
          </a:p>
        </p:txBody>
      </p:sp>
      <p:sp>
        <p:nvSpPr>
          <p:cNvPr id="64" name="Rechteck 63">
            <a:extLst>
              <a:ext uri="{FF2B5EF4-FFF2-40B4-BE49-F238E27FC236}">
                <a16:creationId xmlns:a16="http://schemas.microsoft.com/office/drawing/2014/main" id="{E5AA512A-75DD-7D02-D1C9-759EF204F134}"/>
              </a:ext>
            </a:extLst>
          </p:cNvPr>
          <p:cNvSpPr/>
          <p:nvPr/>
        </p:nvSpPr>
        <p:spPr>
          <a:xfrm>
            <a:off x="1537007" y="1740464"/>
            <a:ext cx="36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ysClr val="windowText" lastClr="000000"/>
                </a:solidFill>
              </a:rPr>
              <a:t>2b</a:t>
            </a:r>
          </a:p>
        </p:txBody>
      </p:sp>
      <p:sp>
        <p:nvSpPr>
          <p:cNvPr id="65" name="Rechteck 64">
            <a:extLst>
              <a:ext uri="{FF2B5EF4-FFF2-40B4-BE49-F238E27FC236}">
                <a16:creationId xmlns:a16="http://schemas.microsoft.com/office/drawing/2014/main" id="{35A30155-C335-5925-4204-B9B7569FC37F}"/>
              </a:ext>
            </a:extLst>
          </p:cNvPr>
          <p:cNvSpPr/>
          <p:nvPr/>
        </p:nvSpPr>
        <p:spPr>
          <a:xfrm>
            <a:off x="2938799" y="1740848"/>
            <a:ext cx="36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ysClr val="windowText" lastClr="000000"/>
                </a:solidFill>
              </a:rPr>
              <a:t>2c</a:t>
            </a:r>
          </a:p>
        </p:txBody>
      </p:sp>
      <p:sp>
        <p:nvSpPr>
          <p:cNvPr id="66" name="Rechteck 65">
            <a:extLst>
              <a:ext uri="{FF2B5EF4-FFF2-40B4-BE49-F238E27FC236}">
                <a16:creationId xmlns:a16="http://schemas.microsoft.com/office/drawing/2014/main" id="{0AF5AC9C-7F50-6056-592D-FF7EB82B9E62}"/>
              </a:ext>
            </a:extLst>
          </p:cNvPr>
          <p:cNvSpPr/>
          <p:nvPr/>
        </p:nvSpPr>
        <p:spPr>
          <a:xfrm>
            <a:off x="5074919" y="1133998"/>
            <a:ext cx="252000" cy="25709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ysClr val="windowText" lastClr="000000"/>
                </a:solidFill>
              </a:rPr>
              <a:t>3</a:t>
            </a:r>
          </a:p>
        </p:txBody>
      </p:sp>
      <p:sp>
        <p:nvSpPr>
          <p:cNvPr id="67" name="Rechteck 66">
            <a:extLst>
              <a:ext uri="{FF2B5EF4-FFF2-40B4-BE49-F238E27FC236}">
                <a16:creationId xmlns:a16="http://schemas.microsoft.com/office/drawing/2014/main" id="{9B2B13A0-9E84-91B0-E851-1F68621501E9}"/>
              </a:ext>
            </a:extLst>
          </p:cNvPr>
          <p:cNvSpPr/>
          <p:nvPr/>
        </p:nvSpPr>
        <p:spPr>
          <a:xfrm>
            <a:off x="5813352" y="1861564"/>
            <a:ext cx="252000" cy="25709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ysClr val="windowText" lastClr="000000"/>
                </a:solidFill>
              </a:rPr>
              <a:t>4</a:t>
            </a:r>
          </a:p>
        </p:txBody>
      </p:sp>
      <p:sp>
        <p:nvSpPr>
          <p:cNvPr id="68" name="Rechteck 67">
            <a:extLst>
              <a:ext uri="{FF2B5EF4-FFF2-40B4-BE49-F238E27FC236}">
                <a16:creationId xmlns:a16="http://schemas.microsoft.com/office/drawing/2014/main" id="{84257C80-33A5-0106-7F5F-839E693C573F}"/>
              </a:ext>
            </a:extLst>
          </p:cNvPr>
          <p:cNvSpPr/>
          <p:nvPr/>
        </p:nvSpPr>
        <p:spPr>
          <a:xfrm>
            <a:off x="6473362" y="3482477"/>
            <a:ext cx="252000" cy="25709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ysClr val="windowText" lastClr="000000"/>
                </a:solidFill>
              </a:rPr>
              <a:t>5</a:t>
            </a:r>
          </a:p>
        </p:txBody>
      </p:sp>
      <p:sp>
        <p:nvSpPr>
          <p:cNvPr id="69" name="Textfeld 68">
            <a:extLst>
              <a:ext uri="{FF2B5EF4-FFF2-40B4-BE49-F238E27FC236}">
                <a16:creationId xmlns:a16="http://schemas.microsoft.com/office/drawing/2014/main" id="{BF8B9846-2A71-6835-1F0F-19A341C5FA18}"/>
              </a:ext>
            </a:extLst>
          </p:cNvPr>
          <p:cNvSpPr txBox="1"/>
          <p:nvPr/>
        </p:nvSpPr>
        <p:spPr>
          <a:xfrm>
            <a:off x="5888263" y="6225596"/>
            <a:ext cx="40594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900" dirty="0">
                <a:solidFill>
                  <a:schemeClr val="bg1">
                    <a:lumMod val="65000"/>
                  </a:schemeClr>
                </a:solidFill>
              </a:rPr>
              <a:t>Basierend auf </a:t>
            </a:r>
          </a:p>
          <a:p>
            <a:pPr algn="r"/>
            <a:r>
              <a:rPr lang="de-DE" sz="900" dirty="0">
                <a:solidFill>
                  <a:schemeClr val="bg1">
                    <a:lumMod val="65000"/>
                  </a:schemeClr>
                </a:solidFill>
              </a:rPr>
              <a:t>Andresen, Johanna: Kommasetzung: Der Crashkurs für Studierende. Fehlerfrei mit fünf Strategien, Fulda 2015.</a:t>
            </a:r>
          </a:p>
          <a:p>
            <a:pPr algn="r"/>
            <a:r>
              <a:rPr lang="de-DE" sz="900">
                <a:solidFill>
                  <a:schemeClr val="bg1">
                    <a:lumMod val="65000"/>
                  </a:schemeClr>
                </a:solidFill>
              </a:rPr>
              <a:t>CC-BY-SA </a:t>
            </a:r>
            <a:r>
              <a:rPr lang="de-DE" sz="900" dirty="0">
                <a:solidFill>
                  <a:schemeClr val="bg1">
                    <a:lumMod val="65000"/>
                  </a:schemeClr>
                </a:solidFill>
              </a:rPr>
              <a:t>4.0 - Kristina Wahl - diefraumitdemdromedar.de - 2023</a:t>
            </a:r>
          </a:p>
        </p:txBody>
      </p:sp>
    </p:spTree>
    <p:extLst>
      <p:ext uri="{BB962C8B-B14F-4D97-AF65-F5344CB8AC3E}">
        <p14:creationId xmlns:p14="http://schemas.microsoft.com/office/powerpoint/2010/main" val="13930291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ahnschrift, Bahnschrift">
      <a:majorFont>
        <a:latin typeface="Bahnschrift"/>
        <a:ea typeface=""/>
        <a:cs typeface=""/>
      </a:majorFont>
      <a:minorFont>
        <a:latin typeface="Bahnschrif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0</TotalTime>
  <Words>386</Words>
  <Application>Microsoft Office PowerPoint</Application>
  <PresentationFormat>A4-Papier (210 x 297 mm)</PresentationFormat>
  <Paragraphs>61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Bahnschrift</vt:lpstr>
      <vt:lpstr>Dreaming Outloud Pro</vt:lpstr>
      <vt:lpstr>Great Wishes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Kristina Wahl</dc:creator>
  <cp:lastModifiedBy>Kristina Wahl</cp:lastModifiedBy>
  <cp:revision>6</cp:revision>
  <cp:lastPrinted>2023-09-12T15:24:02Z</cp:lastPrinted>
  <dcterms:created xsi:type="dcterms:W3CDTF">2023-09-12T14:10:27Z</dcterms:created>
  <dcterms:modified xsi:type="dcterms:W3CDTF">2024-01-05T12:41:32Z</dcterms:modified>
</cp:coreProperties>
</file>