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8" r:id="rId3"/>
    <p:sldId id="264" r:id="rId4"/>
    <p:sldId id="265" r:id="rId5"/>
    <p:sldId id="274" r:id="rId6"/>
    <p:sldId id="270" r:id="rId7"/>
    <p:sldId id="275" r:id="rId8"/>
    <p:sldId id="276" r:id="rId9"/>
    <p:sldId id="280" r:id="rId10"/>
    <p:sldId id="279" r:id="rId11"/>
    <p:sldId id="281" r:id="rId12"/>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B2306-A8F5-44C0-9CCD-912F872A0C7A}" v="26" dt="2022-07-02T11:54:54.93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9" autoAdjust="0"/>
    <p:restoredTop sz="94660"/>
  </p:normalViewPr>
  <p:slideViewPr>
    <p:cSldViewPr snapToGrid="0">
      <p:cViewPr varScale="1">
        <p:scale>
          <a:sx n="99" d="100"/>
          <a:sy n="99" d="100"/>
        </p:scale>
        <p:origin x="72"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Wahl" userId="6dfe91900b670dfe" providerId="LiveId" clId="{7EBB2306-A8F5-44C0-9CCD-912F872A0C7A}"/>
    <pc:docChg chg="undo custSel addSld delSld modSld sldOrd">
      <pc:chgData name="Kristina Wahl" userId="6dfe91900b670dfe" providerId="LiveId" clId="{7EBB2306-A8F5-44C0-9CCD-912F872A0C7A}" dt="2022-07-02T12:16:30.118" v="686" actId="20577"/>
      <pc:docMkLst>
        <pc:docMk/>
      </pc:docMkLst>
      <pc:sldChg chg="del">
        <pc:chgData name="Kristina Wahl" userId="6dfe91900b670dfe" providerId="LiveId" clId="{7EBB2306-A8F5-44C0-9CCD-912F872A0C7A}" dt="2022-06-30T13:55:31.056" v="15" actId="47"/>
        <pc:sldMkLst>
          <pc:docMk/>
          <pc:sldMk cId="2908727486" sldId="256"/>
        </pc:sldMkLst>
      </pc:sldChg>
      <pc:sldChg chg="del">
        <pc:chgData name="Kristina Wahl" userId="6dfe91900b670dfe" providerId="LiveId" clId="{7EBB2306-A8F5-44C0-9CCD-912F872A0C7A}" dt="2022-06-30T13:55:31.056" v="15" actId="47"/>
        <pc:sldMkLst>
          <pc:docMk/>
          <pc:sldMk cId="372731502" sldId="257"/>
        </pc:sldMkLst>
      </pc:sldChg>
      <pc:sldChg chg="addSp modSp mod">
        <pc:chgData name="Kristina Wahl" userId="6dfe91900b670dfe" providerId="LiveId" clId="{7EBB2306-A8F5-44C0-9CCD-912F872A0C7A}" dt="2022-06-30T13:57:56.184" v="99" actId="34135"/>
        <pc:sldMkLst>
          <pc:docMk/>
          <pc:sldMk cId="142645756" sldId="258"/>
        </pc:sldMkLst>
        <pc:spChg chg="add mod">
          <ac:chgData name="Kristina Wahl" userId="6dfe91900b670dfe" providerId="LiveId" clId="{7EBB2306-A8F5-44C0-9CCD-912F872A0C7A}" dt="2022-06-30T13:57:56.184" v="99" actId="34135"/>
          <ac:spMkLst>
            <pc:docMk/>
            <pc:sldMk cId="142645756" sldId="258"/>
            <ac:spMk id="4" creationId="{B0F4F620-2D58-A7BC-4D64-4F5C9E9AAF5E}"/>
          </ac:spMkLst>
        </pc:spChg>
      </pc:sldChg>
      <pc:sldChg chg="del">
        <pc:chgData name="Kristina Wahl" userId="6dfe91900b670dfe" providerId="LiveId" clId="{7EBB2306-A8F5-44C0-9CCD-912F872A0C7A}" dt="2022-06-30T13:55:31.056" v="15" actId="47"/>
        <pc:sldMkLst>
          <pc:docMk/>
          <pc:sldMk cId="456556262" sldId="260"/>
        </pc:sldMkLst>
      </pc:sldChg>
      <pc:sldChg chg="del">
        <pc:chgData name="Kristina Wahl" userId="6dfe91900b670dfe" providerId="LiveId" clId="{7EBB2306-A8F5-44C0-9CCD-912F872A0C7A}" dt="2022-06-30T13:55:31.056" v="15" actId="47"/>
        <pc:sldMkLst>
          <pc:docMk/>
          <pc:sldMk cId="3292266084" sldId="261"/>
        </pc:sldMkLst>
      </pc:sldChg>
      <pc:sldChg chg="del">
        <pc:chgData name="Kristina Wahl" userId="6dfe91900b670dfe" providerId="LiveId" clId="{7EBB2306-A8F5-44C0-9CCD-912F872A0C7A}" dt="2022-06-30T13:55:31.056" v="15" actId="47"/>
        <pc:sldMkLst>
          <pc:docMk/>
          <pc:sldMk cId="1289467700" sldId="262"/>
        </pc:sldMkLst>
      </pc:sldChg>
      <pc:sldChg chg="del">
        <pc:chgData name="Kristina Wahl" userId="6dfe91900b670dfe" providerId="LiveId" clId="{7EBB2306-A8F5-44C0-9CCD-912F872A0C7A}" dt="2022-06-30T13:55:31.056" v="15" actId="47"/>
        <pc:sldMkLst>
          <pc:docMk/>
          <pc:sldMk cId="1569507248" sldId="263"/>
        </pc:sldMkLst>
      </pc:sldChg>
      <pc:sldChg chg="addSp modSp mod">
        <pc:chgData name="Kristina Wahl" userId="6dfe91900b670dfe" providerId="LiveId" clId="{7EBB2306-A8F5-44C0-9CCD-912F872A0C7A}" dt="2022-07-02T12:16:30.118" v="686" actId="20577"/>
        <pc:sldMkLst>
          <pc:docMk/>
          <pc:sldMk cId="4006180335" sldId="264"/>
        </pc:sldMkLst>
        <pc:spChg chg="mod">
          <ac:chgData name="Kristina Wahl" userId="6dfe91900b670dfe" providerId="LiveId" clId="{7EBB2306-A8F5-44C0-9CCD-912F872A0C7A}" dt="2022-07-02T12:16:30.118" v="686" actId="20577"/>
          <ac:spMkLst>
            <pc:docMk/>
            <pc:sldMk cId="4006180335" sldId="264"/>
            <ac:spMk id="2" creationId="{0E4AC003-487D-6583-3C37-6EBDA432405B}"/>
          </ac:spMkLst>
        </pc:spChg>
        <pc:spChg chg="mod">
          <ac:chgData name="Kristina Wahl" userId="6dfe91900b670dfe" providerId="LiveId" clId="{7EBB2306-A8F5-44C0-9CCD-912F872A0C7A}" dt="2022-06-30T13:57:18.662" v="81" actId="20577"/>
          <ac:spMkLst>
            <pc:docMk/>
            <pc:sldMk cId="4006180335" sldId="264"/>
            <ac:spMk id="21" creationId="{2C718151-4610-36F6-383A-2693550429E9}"/>
          </ac:spMkLst>
        </pc:spChg>
        <pc:spChg chg="add mod">
          <ac:chgData name="Kristina Wahl" userId="6dfe91900b670dfe" providerId="LiveId" clId="{7EBB2306-A8F5-44C0-9CCD-912F872A0C7A}" dt="2022-06-30T13:57:36.669" v="87" actId="34135"/>
          <ac:spMkLst>
            <pc:docMk/>
            <pc:sldMk cId="4006180335" sldId="264"/>
            <ac:spMk id="23" creationId="{70964626-C5C3-2E8E-48DA-EFA35350E273}"/>
          </ac:spMkLst>
        </pc:spChg>
      </pc:sldChg>
      <pc:sldChg chg="addSp modSp mod">
        <pc:chgData name="Kristina Wahl" userId="6dfe91900b670dfe" providerId="LiveId" clId="{7EBB2306-A8F5-44C0-9CCD-912F872A0C7A}" dt="2022-06-30T13:58:04.217" v="103" actId="34135"/>
        <pc:sldMkLst>
          <pc:docMk/>
          <pc:sldMk cId="3188460103" sldId="265"/>
        </pc:sldMkLst>
        <pc:spChg chg="add mod">
          <ac:chgData name="Kristina Wahl" userId="6dfe91900b670dfe" providerId="LiveId" clId="{7EBB2306-A8F5-44C0-9CCD-912F872A0C7A}" dt="2022-06-30T13:58:04.217" v="103" actId="34135"/>
          <ac:spMkLst>
            <pc:docMk/>
            <pc:sldMk cId="3188460103" sldId="265"/>
            <ac:spMk id="32" creationId="{04BB71EC-7C64-9B7A-28D3-468CBA9E31A6}"/>
          </ac:spMkLst>
        </pc:spChg>
      </pc:sldChg>
      <pc:sldChg chg="addSp delSp del mod">
        <pc:chgData name="Kristina Wahl" userId="6dfe91900b670dfe" providerId="LiveId" clId="{7EBB2306-A8F5-44C0-9CCD-912F872A0C7A}" dt="2022-06-30T13:58:13.561" v="107" actId="2696"/>
        <pc:sldMkLst>
          <pc:docMk/>
          <pc:sldMk cId="4195083272" sldId="266"/>
        </pc:sldMkLst>
        <pc:spChg chg="add del">
          <ac:chgData name="Kristina Wahl" userId="6dfe91900b670dfe" providerId="LiveId" clId="{7EBB2306-A8F5-44C0-9CCD-912F872A0C7A}" dt="2022-06-30T13:58:09.289" v="105" actId="22"/>
          <ac:spMkLst>
            <pc:docMk/>
            <pc:sldMk cId="4195083272" sldId="266"/>
            <ac:spMk id="34" creationId="{0E0B11E6-599B-DF83-C69E-0CB2194E3953}"/>
          </ac:spMkLst>
        </pc:spChg>
      </pc:sldChg>
      <pc:sldChg chg="del">
        <pc:chgData name="Kristina Wahl" userId="6dfe91900b670dfe" providerId="LiveId" clId="{7EBB2306-A8F5-44C0-9CCD-912F872A0C7A}" dt="2022-06-30T13:55:35.904" v="16" actId="47"/>
        <pc:sldMkLst>
          <pc:docMk/>
          <pc:sldMk cId="3934707128" sldId="267"/>
        </pc:sldMkLst>
      </pc:sldChg>
      <pc:sldChg chg="del">
        <pc:chgData name="Kristina Wahl" userId="6dfe91900b670dfe" providerId="LiveId" clId="{7EBB2306-A8F5-44C0-9CCD-912F872A0C7A}" dt="2022-06-30T13:55:35.904" v="16" actId="47"/>
        <pc:sldMkLst>
          <pc:docMk/>
          <pc:sldMk cId="3820901872" sldId="268"/>
        </pc:sldMkLst>
      </pc:sldChg>
      <pc:sldChg chg="addSp modSp mod">
        <pc:chgData name="Kristina Wahl" userId="6dfe91900b670dfe" providerId="LiveId" clId="{7EBB2306-A8F5-44C0-9CCD-912F872A0C7A}" dt="2022-06-30T13:58:40.429" v="138" actId="20577"/>
        <pc:sldMkLst>
          <pc:docMk/>
          <pc:sldMk cId="223793521" sldId="270"/>
        </pc:sldMkLst>
        <pc:spChg chg="mod">
          <ac:chgData name="Kristina Wahl" userId="6dfe91900b670dfe" providerId="LiveId" clId="{7EBB2306-A8F5-44C0-9CCD-912F872A0C7A}" dt="2022-06-30T13:58:40.429" v="138" actId="20577"/>
          <ac:spMkLst>
            <pc:docMk/>
            <pc:sldMk cId="223793521" sldId="270"/>
            <ac:spMk id="7" creationId="{4CB53713-3B34-2758-4019-CB9849235302}"/>
          </ac:spMkLst>
        </pc:spChg>
        <pc:spChg chg="add mod">
          <ac:chgData name="Kristina Wahl" userId="6dfe91900b670dfe" providerId="LiveId" clId="{7EBB2306-A8F5-44C0-9CCD-912F872A0C7A}" dt="2022-06-30T13:58:29.885" v="119" actId="34135"/>
          <ac:spMkLst>
            <pc:docMk/>
            <pc:sldMk cId="223793521" sldId="270"/>
            <ac:spMk id="11" creationId="{BCE1CE6B-96F2-75AB-281F-84570673BDBA}"/>
          </ac:spMkLst>
        </pc:spChg>
      </pc:sldChg>
      <pc:sldChg chg="modSp del mod">
        <pc:chgData name="Kristina Wahl" userId="6dfe91900b670dfe" providerId="LiveId" clId="{7EBB2306-A8F5-44C0-9CCD-912F872A0C7A}" dt="2022-06-30T13:58:34.174" v="120" actId="2696"/>
        <pc:sldMkLst>
          <pc:docMk/>
          <pc:sldMk cId="3893161064" sldId="271"/>
        </pc:sldMkLst>
        <pc:spChg chg="mod">
          <ac:chgData name="Kristina Wahl" userId="6dfe91900b670dfe" providerId="LiveId" clId="{7EBB2306-A8F5-44C0-9CCD-912F872A0C7A}" dt="2022-06-30T13:55:23.244" v="14" actId="20577"/>
          <ac:spMkLst>
            <pc:docMk/>
            <pc:sldMk cId="3893161064" sldId="271"/>
            <ac:spMk id="7" creationId="{4CB53713-3B34-2758-4019-CB9849235302}"/>
          </ac:spMkLst>
        </pc:spChg>
      </pc:sldChg>
      <pc:sldChg chg="addSp delSp modSp mod ord">
        <pc:chgData name="Kristina Wahl" userId="6dfe91900b670dfe" providerId="LiveId" clId="{7EBB2306-A8F5-44C0-9CCD-912F872A0C7A}" dt="2022-06-30T13:57:46.560" v="94" actId="34135"/>
        <pc:sldMkLst>
          <pc:docMk/>
          <pc:sldMk cId="1874480553" sldId="273"/>
        </pc:sldMkLst>
        <pc:spChg chg="del mod">
          <ac:chgData name="Kristina Wahl" userId="6dfe91900b670dfe" providerId="LiveId" clId="{7EBB2306-A8F5-44C0-9CCD-912F872A0C7A}" dt="2022-06-30T13:56:23.427" v="37" actId="478"/>
          <ac:spMkLst>
            <pc:docMk/>
            <pc:sldMk cId="1874480553" sldId="273"/>
            <ac:spMk id="6" creationId="{4954E3FA-FA4D-9FBD-542F-AC7A30E9A3ED}"/>
          </ac:spMkLst>
        </pc:spChg>
        <pc:spChg chg="mod">
          <ac:chgData name="Kristina Wahl" userId="6dfe91900b670dfe" providerId="LiveId" clId="{7EBB2306-A8F5-44C0-9CCD-912F872A0C7A}" dt="2022-06-30T13:56:14.996" v="29" actId="6549"/>
          <ac:spMkLst>
            <pc:docMk/>
            <pc:sldMk cId="1874480553" sldId="273"/>
            <ac:spMk id="50" creationId="{EDD00CA8-B8F7-12D3-C166-CEC64FC27207}"/>
          </ac:spMkLst>
        </pc:spChg>
        <pc:spChg chg="del">
          <ac:chgData name="Kristina Wahl" userId="6dfe91900b670dfe" providerId="LiveId" clId="{7EBB2306-A8F5-44C0-9CCD-912F872A0C7A}" dt="2022-06-30T13:56:39.147" v="48" actId="478"/>
          <ac:spMkLst>
            <pc:docMk/>
            <pc:sldMk cId="1874480553" sldId="273"/>
            <ac:spMk id="59" creationId="{55EFD99C-8D42-D78C-2114-901E3E0C7E2D}"/>
          </ac:spMkLst>
        </pc:spChg>
        <pc:spChg chg="add mod ord">
          <ac:chgData name="Kristina Wahl" userId="6dfe91900b670dfe" providerId="LiveId" clId="{7EBB2306-A8F5-44C0-9CCD-912F872A0C7A}" dt="2022-06-30T13:56:17.831" v="33" actId="1035"/>
          <ac:spMkLst>
            <pc:docMk/>
            <pc:sldMk cId="1874480553" sldId="273"/>
            <ac:spMk id="64" creationId="{4F6185C4-0FE3-B882-24ED-1191939BF980}"/>
          </ac:spMkLst>
        </pc:spChg>
        <pc:spChg chg="add mod">
          <ac:chgData name="Kristina Wahl" userId="6dfe91900b670dfe" providerId="LiveId" clId="{7EBB2306-A8F5-44C0-9CCD-912F872A0C7A}" dt="2022-06-30T13:56:33.452" v="45" actId="20577"/>
          <ac:spMkLst>
            <pc:docMk/>
            <pc:sldMk cId="1874480553" sldId="273"/>
            <ac:spMk id="65" creationId="{4031CA90-6CA0-9B5B-6E18-FE403769475B}"/>
          </ac:spMkLst>
        </pc:spChg>
        <pc:spChg chg="add mod">
          <ac:chgData name="Kristina Wahl" userId="6dfe91900b670dfe" providerId="LiveId" clId="{7EBB2306-A8F5-44C0-9CCD-912F872A0C7A}" dt="2022-06-30T13:56:45.140" v="54" actId="20577"/>
          <ac:spMkLst>
            <pc:docMk/>
            <pc:sldMk cId="1874480553" sldId="273"/>
            <ac:spMk id="67" creationId="{37031B32-A58B-3123-5CE9-63483033112D}"/>
          </ac:spMkLst>
        </pc:spChg>
        <pc:spChg chg="add mod">
          <ac:chgData name="Kristina Wahl" userId="6dfe91900b670dfe" providerId="LiveId" clId="{7EBB2306-A8F5-44C0-9CCD-912F872A0C7A}" dt="2022-06-30T13:57:46.560" v="94" actId="34135"/>
          <ac:spMkLst>
            <pc:docMk/>
            <pc:sldMk cId="1874480553" sldId="273"/>
            <ac:spMk id="68" creationId="{1F6DB0DA-43BC-6AFC-D282-6A948985A983}"/>
          </ac:spMkLst>
        </pc:spChg>
      </pc:sldChg>
      <pc:sldChg chg="add">
        <pc:chgData name="Kristina Wahl" userId="6dfe91900b670dfe" providerId="LiveId" clId="{7EBB2306-A8F5-44C0-9CCD-912F872A0C7A}" dt="2022-06-30T13:58:11.899" v="106" actId="2890"/>
        <pc:sldMkLst>
          <pc:docMk/>
          <pc:sldMk cId="3354811227" sldId="274"/>
        </pc:sldMkLst>
      </pc:sldChg>
      <pc:sldChg chg="add">
        <pc:chgData name="Kristina Wahl" userId="6dfe91900b670dfe" providerId="LiveId" clId="{7EBB2306-A8F5-44C0-9CCD-912F872A0C7A}" dt="2022-06-30T13:58:47.904" v="139" actId="2890"/>
        <pc:sldMkLst>
          <pc:docMk/>
          <pc:sldMk cId="206241630" sldId="275"/>
        </pc:sldMkLst>
      </pc:sldChg>
      <pc:sldChg chg="addSp delSp modSp new mod modClrScheme chgLayout">
        <pc:chgData name="Kristina Wahl" userId="6dfe91900b670dfe" providerId="LiveId" clId="{7EBB2306-A8F5-44C0-9CCD-912F872A0C7A}" dt="2022-07-02T11:47:40.345" v="378" actId="20577"/>
        <pc:sldMkLst>
          <pc:docMk/>
          <pc:sldMk cId="106668377" sldId="276"/>
        </pc:sldMkLst>
        <pc:spChg chg="mod ord">
          <ac:chgData name="Kristina Wahl" userId="6dfe91900b670dfe" providerId="LiveId" clId="{7EBB2306-A8F5-44C0-9CCD-912F872A0C7A}" dt="2022-07-02T11:43:23.332" v="164" actId="700"/>
          <ac:spMkLst>
            <pc:docMk/>
            <pc:sldMk cId="106668377" sldId="276"/>
            <ac:spMk id="2" creationId="{36C0B55D-2A1F-00FB-1ED1-EEB12F015D84}"/>
          </ac:spMkLst>
        </pc:spChg>
        <pc:spChg chg="del mod ord">
          <ac:chgData name="Kristina Wahl" userId="6dfe91900b670dfe" providerId="LiveId" clId="{7EBB2306-A8F5-44C0-9CCD-912F872A0C7A}" dt="2022-07-02T11:43:23.332" v="164" actId="700"/>
          <ac:spMkLst>
            <pc:docMk/>
            <pc:sldMk cId="106668377" sldId="276"/>
            <ac:spMk id="3" creationId="{6A65E8AA-7C3A-4679-0433-B3F8AB5EE5B8}"/>
          </ac:spMkLst>
        </pc:spChg>
        <pc:spChg chg="del">
          <ac:chgData name="Kristina Wahl" userId="6dfe91900b670dfe" providerId="LiveId" clId="{7EBB2306-A8F5-44C0-9CCD-912F872A0C7A}" dt="2022-07-02T11:43:23.332" v="164" actId="700"/>
          <ac:spMkLst>
            <pc:docMk/>
            <pc:sldMk cId="106668377" sldId="276"/>
            <ac:spMk id="4" creationId="{2256A74C-C0F6-E3DC-1FE5-BFA7B9F45345}"/>
          </ac:spMkLst>
        </pc:spChg>
        <pc:spChg chg="add mod">
          <ac:chgData name="Kristina Wahl" userId="6dfe91900b670dfe" providerId="LiveId" clId="{7EBB2306-A8F5-44C0-9CCD-912F872A0C7A}" dt="2022-07-02T11:43:26.079" v="165" actId="21"/>
          <ac:spMkLst>
            <pc:docMk/>
            <pc:sldMk cId="106668377" sldId="276"/>
            <ac:spMk id="5" creationId="{2C93612E-D13E-7B43-A818-139D17867D04}"/>
          </ac:spMkLst>
        </pc:spChg>
        <pc:spChg chg="add mod ord">
          <ac:chgData name="Kristina Wahl" userId="6dfe91900b670dfe" providerId="LiveId" clId="{7EBB2306-A8F5-44C0-9CCD-912F872A0C7A}" dt="2022-07-02T11:47:40.345" v="378" actId="20577"/>
          <ac:spMkLst>
            <pc:docMk/>
            <pc:sldMk cId="106668377" sldId="276"/>
            <ac:spMk id="6" creationId="{DE722376-E4F1-1D68-D897-6CF605785958}"/>
          </ac:spMkLst>
        </pc:spChg>
      </pc:sldChg>
      <pc:sldChg chg="add del">
        <pc:chgData name="Kristina Wahl" userId="6dfe91900b670dfe" providerId="LiveId" clId="{7EBB2306-A8F5-44C0-9CCD-912F872A0C7A}" dt="2022-07-02T11:47:34.725" v="374" actId="2696"/>
        <pc:sldMkLst>
          <pc:docMk/>
          <pc:sldMk cId="1324447027" sldId="277"/>
        </pc:sldMkLst>
      </pc:sldChg>
      <pc:sldChg chg="add del">
        <pc:chgData name="Kristina Wahl" userId="6dfe91900b670dfe" providerId="LiveId" clId="{7EBB2306-A8F5-44C0-9CCD-912F872A0C7A}" dt="2022-07-02T11:47:34.725" v="374" actId="2696"/>
        <pc:sldMkLst>
          <pc:docMk/>
          <pc:sldMk cId="1987231414" sldId="278"/>
        </pc:sldMkLst>
      </pc:sldChg>
      <pc:sldChg chg="addSp modSp add mod replId">
        <pc:chgData name="Kristina Wahl" userId="6dfe91900b670dfe" providerId="LiveId" clId="{7EBB2306-A8F5-44C0-9CCD-912F872A0C7A}" dt="2022-07-02T11:55:52.067" v="673" actId="14100"/>
        <pc:sldMkLst>
          <pc:docMk/>
          <pc:sldMk cId="3276009294" sldId="279"/>
        </pc:sldMkLst>
        <pc:spChg chg="mod">
          <ac:chgData name="Kristina Wahl" userId="6dfe91900b670dfe" providerId="LiveId" clId="{7EBB2306-A8F5-44C0-9CCD-912F872A0C7A}" dt="2022-07-02T11:55:52.067" v="673" actId="14100"/>
          <ac:spMkLst>
            <pc:docMk/>
            <pc:sldMk cId="3276009294" sldId="279"/>
            <ac:spMk id="2" creationId="{36C0B55D-2A1F-00FB-1ED1-EEB12F015D84}"/>
          </ac:spMkLst>
        </pc:spChg>
        <pc:spChg chg="add mod">
          <ac:chgData name="Kristina Wahl" userId="6dfe91900b670dfe" providerId="LiveId" clId="{7EBB2306-A8F5-44C0-9CCD-912F872A0C7A}" dt="2022-07-02T11:49:12.518" v="403" actId="207"/>
          <ac:spMkLst>
            <pc:docMk/>
            <pc:sldMk cId="3276009294" sldId="279"/>
            <ac:spMk id="3" creationId="{C82DC99C-EE32-B442-33E5-081960FD86F4}"/>
          </ac:spMkLst>
        </pc:spChg>
        <pc:spChg chg="mod ord">
          <ac:chgData name="Kristina Wahl" userId="6dfe91900b670dfe" providerId="LiveId" clId="{7EBB2306-A8F5-44C0-9CCD-912F872A0C7A}" dt="2022-07-02T11:55:16.826" v="650" actId="167"/>
          <ac:spMkLst>
            <pc:docMk/>
            <pc:sldMk cId="3276009294" sldId="279"/>
            <ac:spMk id="6" creationId="{DE722376-E4F1-1D68-D897-6CF605785958}"/>
          </ac:spMkLst>
        </pc:spChg>
        <pc:spChg chg="add mod">
          <ac:chgData name="Kristina Wahl" userId="6dfe91900b670dfe" providerId="LiveId" clId="{7EBB2306-A8F5-44C0-9CCD-912F872A0C7A}" dt="2022-07-02T11:49:15.371" v="405" actId="1076"/>
          <ac:spMkLst>
            <pc:docMk/>
            <pc:sldMk cId="3276009294" sldId="279"/>
            <ac:spMk id="7" creationId="{C1462B73-D93B-BA7D-3197-1E938F21125D}"/>
          </ac:spMkLst>
        </pc:spChg>
        <pc:spChg chg="add mod">
          <ac:chgData name="Kristina Wahl" userId="6dfe91900b670dfe" providerId="LiveId" clId="{7EBB2306-A8F5-44C0-9CCD-912F872A0C7A}" dt="2022-07-02T11:49:18.333" v="407" actId="1076"/>
          <ac:spMkLst>
            <pc:docMk/>
            <pc:sldMk cId="3276009294" sldId="279"/>
            <ac:spMk id="8" creationId="{C067A4C8-EC53-2A27-C11A-5FCD41138B05}"/>
          </ac:spMkLst>
        </pc:spChg>
        <pc:spChg chg="add mod">
          <ac:chgData name="Kristina Wahl" userId="6dfe91900b670dfe" providerId="LiveId" clId="{7EBB2306-A8F5-44C0-9CCD-912F872A0C7A}" dt="2022-07-02T11:49:52.145" v="444" actId="20577"/>
          <ac:spMkLst>
            <pc:docMk/>
            <pc:sldMk cId="3276009294" sldId="279"/>
            <ac:spMk id="9" creationId="{D406D5ED-3B3A-2A0F-2BEF-3C6D9706AD0E}"/>
          </ac:spMkLst>
        </pc:spChg>
        <pc:spChg chg="add mod">
          <ac:chgData name="Kristina Wahl" userId="6dfe91900b670dfe" providerId="LiveId" clId="{7EBB2306-A8F5-44C0-9CCD-912F872A0C7A}" dt="2022-07-02T11:50:06.846" v="454" actId="207"/>
          <ac:spMkLst>
            <pc:docMk/>
            <pc:sldMk cId="3276009294" sldId="279"/>
            <ac:spMk id="13" creationId="{AD2E2D37-0DCF-48C6-9AF2-562A397846AA}"/>
          </ac:spMkLst>
        </pc:spChg>
        <pc:spChg chg="add mod">
          <ac:chgData name="Kristina Wahl" userId="6dfe91900b670dfe" providerId="LiveId" clId="{7EBB2306-A8F5-44C0-9CCD-912F872A0C7A}" dt="2022-07-02T11:50:11.917" v="456" actId="1076"/>
          <ac:spMkLst>
            <pc:docMk/>
            <pc:sldMk cId="3276009294" sldId="279"/>
            <ac:spMk id="14" creationId="{F772F814-A570-7508-62F2-3BF15745B47A}"/>
          </ac:spMkLst>
        </pc:spChg>
        <pc:spChg chg="add mod">
          <ac:chgData name="Kristina Wahl" userId="6dfe91900b670dfe" providerId="LiveId" clId="{7EBB2306-A8F5-44C0-9CCD-912F872A0C7A}" dt="2022-07-02T11:50:15.576" v="458" actId="1076"/>
          <ac:spMkLst>
            <pc:docMk/>
            <pc:sldMk cId="3276009294" sldId="279"/>
            <ac:spMk id="15" creationId="{3A235BAD-5863-FBBF-C135-B8D22D838FF6}"/>
          </ac:spMkLst>
        </pc:spChg>
        <pc:spChg chg="add mod">
          <ac:chgData name="Kristina Wahl" userId="6dfe91900b670dfe" providerId="LiveId" clId="{7EBB2306-A8F5-44C0-9CCD-912F872A0C7A}" dt="2022-07-02T11:50:20.281" v="460" actId="1076"/>
          <ac:spMkLst>
            <pc:docMk/>
            <pc:sldMk cId="3276009294" sldId="279"/>
            <ac:spMk id="16" creationId="{B35E577C-5FC3-26F5-C906-78BF211D83BD}"/>
          </ac:spMkLst>
        </pc:spChg>
        <pc:spChg chg="add mod">
          <ac:chgData name="Kristina Wahl" userId="6dfe91900b670dfe" providerId="LiveId" clId="{7EBB2306-A8F5-44C0-9CCD-912F872A0C7A}" dt="2022-07-02T11:52:52.652" v="557" actId="207"/>
          <ac:spMkLst>
            <pc:docMk/>
            <pc:sldMk cId="3276009294" sldId="279"/>
            <ac:spMk id="17" creationId="{318CCB7A-16D7-D74F-EBC2-CD544DC89040}"/>
          </ac:spMkLst>
        </pc:spChg>
        <pc:spChg chg="add mod">
          <ac:chgData name="Kristina Wahl" userId="6dfe91900b670dfe" providerId="LiveId" clId="{7EBB2306-A8F5-44C0-9CCD-912F872A0C7A}" dt="2022-07-02T11:51:40.783" v="513" actId="14100"/>
          <ac:spMkLst>
            <pc:docMk/>
            <pc:sldMk cId="3276009294" sldId="279"/>
            <ac:spMk id="18" creationId="{A59C7BF0-C73E-80DC-AC90-34906C5D1AA3}"/>
          </ac:spMkLst>
        </pc:spChg>
        <pc:spChg chg="add mod">
          <ac:chgData name="Kristina Wahl" userId="6dfe91900b670dfe" providerId="LiveId" clId="{7EBB2306-A8F5-44C0-9CCD-912F872A0C7A}" dt="2022-07-02T11:51:51.447" v="535" actId="14100"/>
          <ac:spMkLst>
            <pc:docMk/>
            <pc:sldMk cId="3276009294" sldId="279"/>
            <ac:spMk id="19" creationId="{57AFE9A0-F6AF-D719-3944-43983EFC176B}"/>
          </ac:spMkLst>
        </pc:spChg>
        <pc:spChg chg="add mod">
          <ac:chgData name="Kristina Wahl" userId="6dfe91900b670dfe" providerId="LiveId" clId="{7EBB2306-A8F5-44C0-9CCD-912F872A0C7A}" dt="2022-07-02T11:54:33.915" v="627" actId="207"/>
          <ac:spMkLst>
            <pc:docMk/>
            <pc:sldMk cId="3276009294" sldId="279"/>
            <ac:spMk id="20" creationId="{430B9625-D56C-6A67-D53A-A89985081C4B}"/>
          </ac:spMkLst>
        </pc:spChg>
        <pc:spChg chg="add mod">
          <ac:chgData name="Kristina Wahl" userId="6dfe91900b670dfe" providerId="LiveId" clId="{7EBB2306-A8F5-44C0-9CCD-912F872A0C7A}" dt="2022-07-02T11:53:27.052" v="577" actId="20577"/>
          <ac:spMkLst>
            <pc:docMk/>
            <pc:sldMk cId="3276009294" sldId="279"/>
            <ac:spMk id="21" creationId="{BDC027A7-FCA7-1C1C-9628-E5E6BEE4223E}"/>
          </ac:spMkLst>
        </pc:spChg>
        <pc:spChg chg="add mod">
          <ac:chgData name="Kristina Wahl" userId="6dfe91900b670dfe" providerId="LiveId" clId="{7EBB2306-A8F5-44C0-9CCD-912F872A0C7A}" dt="2022-07-02T11:53:37.776" v="595" actId="20577"/>
          <ac:spMkLst>
            <pc:docMk/>
            <pc:sldMk cId="3276009294" sldId="279"/>
            <ac:spMk id="22" creationId="{4BE2574F-EC3C-93ED-A8C5-E712F3485C2B}"/>
          </ac:spMkLst>
        </pc:spChg>
        <pc:spChg chg="add mod">
          <ac:chgData name="Kristina Wahl" userId="6dfe91900b670dfe" providerId="LiveId" clId="{7EBB2306-A8F5-44C0-9CCD-912F872A0C7A}" dt="2022-07-02T11:53:50.537" v="597" actId="1076"/>
          <ac:spMkLst>
            <pc:docMk/>
            <pc:sldMk cId="3276009294" sldId="279"/>
            <ac:spMk id="23" creationId="{03B373B4-81BC-73C8-7515-AF35B64A2BF7}"/>
          </ac:spMkLst>
        </pc:spChg>
        <pc:spChg chg="add mod">
          <ac:chgData name="Kristina Wahl" userId="6dfe91900b670dfe" providerId="LiveId" clId="{7EBB2306-A8F5-44C0-9CCD-912F872A0C7A}" dt="2022-07-02T11:54:24.253" v="625" actId="1076"/>
          <ac:spMkLst>
            <pc:docMk/>
            <pc:sldMk cId="3276009294" sldId="279"/>
            <ac:spMk id="24" creationId="{1625ECAC-05F0-298C-FCC9-32AD175FADD2}"/>
          </ac:spMkLst>
        </pc:spChg>
        <pc:spChg chg="add mod">
          <ac:chgData name="Kristina Wahl" userId="6dfe91900b670dfe" providerId="LiveId" clId="{7EBB2306-A8F5-44C0-9CCD-912F872A0C7A}" dt="2022-07-02T11:54:42.891" v="629" actId="1076"/>
          <ac:spMkLst>
            <pc:docMk/>
            <pc:sldMk cId="3276009294" sldId="279"/>
            <ac:spMk id="25" creationId="{360B6713-AF8D-8E5C-A19E-77BFFDAFF2E7}"/>
          </ac:spMkLst>
        </pc:spChg>
        <pc:spChg chg="add mod">
          <ac:chgData name="Kristina Wahl" userId="6dfe91900b670dfe" providerId="LiveId" clId="{7EBB2306-A8F5-44C0-9CCD-912F872A0C7A}" dt="2022-07-02T11:54:54.249" v="632" actId="1076"/>
          <ac:spMkLst>
            <pc:docMk/>
            <pc:sldMk cId="3276009294" sldId="279"/>
            <ac:spMk id="26" creationId="{ADB283C1-456D-7CF9-929B-E8C4C6368040}"/>
          </ac:spMkLst>
        </pc:spChg>
        <pc:spChg chg="add mod">
          <ac:chgData name="Kristina Wahl" userId="6dfe91900b670dfe" providerId="LiveId" clId="{7EBB2306-A8F5-44C0-9CCD-912F872A0C7A}" dt="2022-07-02T11:55:07.859" v="649" actId="207"/>
          <ac:spMkLst>
            <pc:docMk/>
            <pc:sldMk cId="3276009294" sldId="279"/>
            <ac:spMk id="27" creationId="{E9E11608-EF05-0B1F-4C0E-554D5C16F6EE}"/>
          </ac:spMkLst>
        </pc:spChg>
        <pc:cxnChg chg="add mod ord">
          <ac:chgData name="Kristina Wahl" userId="6dfe91900b670dfe" providerId="LiveId" clId="{7EBB2306-A8F5-44C0-9CCD-912F872A0C7A}" dt="2022-07-02T11:55:39.993" v="671" actId="14100"/>
          <ac:cxnSpMkLst>
            <pc:docMk/>
            <pc:sldMk cId="3276009294" sldId="279"/>
            <ac:cxnSpMk id="10" creationId="{87B95638-D2E9-0DFF-8A5B-9BE754B40A05}"/>
          </ac:cxnSpMkLst>
        </pc:cxnChg>
      </pc:sldChg>
      <pc:sldChg chg="add">
        <pc:chgData name="Kristina Wahl" userId="6dfe91900b670dfe" providerId="LiveId" clId="{7EBB2306-A8F5-44C0-9CCD-912F872A0C7A}" dt="2022-07-02T11:47:42.553" v="379" actId="2890"/>
        <pc:sldMkLst>
          <pc:docMk/>
          <pc:sldMk cId="2487282344" sldId="280"/>
        </pc:sldMkLst>
      </pc:sldChg>
      <pc:sldChg chg="add">
        <pc:chgData name="Kristina Wahl" userId="6dfe91900b670dfe" providerId="LiveId" clId="{7EBB2306-A8F5-44C0-9CCD-912F872A0C7A}" dt="2022-07-02T11:55:54.219" v="674" actId="2890"/>
        <pc:sldMkLst>
          <pc:docMk/>
          <pc:sldMk cId="1740070304"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F25C354-2E21-4347-8CFD-B34C931BEA29}" type="datetimeFigureOut">
              <a:rPr lang="de-DE" smtClean="0"/>
              <a:t>02.07.2022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101845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25C354-2E21-4347-8CFD-B34C931BEA29}" type="datetimeFigureOut">
              <a:rPr lang="de-DE" smtClean="0"/>
              <a:t>02.07.2022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5795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25C354-2E21-4347-8CFD-B34C931BEA29}" type="datetimeFigureOut">
              <a:rPr lang="de-DE" smtClean="0"/>
              <a:t>02.07.2022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411803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25C354-2E21-4347-8CFD-B34C931BEA29}" type="datetimeFigureOut">
              <a:rPr lang="de-DE" smtClean="0"/>
              <a:t>02.07.2022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57884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F25C354-2E21-4347-8CFD-B34C931BEA29}" type="datetimeFigureOut">
              <a:rPr lang="de-DE" smtClean="0"/>
              <a:t>02.07.2022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32123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F25C354-2E21-4347-8CFD-B34C931BEA29}" type="datetimeFigureOut">
              <a:rPr lang="de-DE" smtClean="0"/>
              <a:t>02.07.2022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20118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F25C354-2E21-4347-8CFD-B34C931BEA29}" type="datetimeFigureOut">
              <a:rPr lang="de-DE" smtClean="0"/>
              <a:t>02.07.2022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32861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F25C354-2E21-4347-8CFD-B34C931BEA29}" type="datetimeFigureOut">
              <a:rPr lang="de-DE" smtClean="0"/>
              <a:t>02.07.2022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143900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5C354-2E21-4347-8CFD-B34C931BEA29}" type="datetimeFigureOut">
              <a:rPr lang="de-DE" smtClean="0"/>
              <a:t>02.07.2022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37274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F25C354-2E21-4347-8CFD-B34C931BEA29}" type="datetimeFigureOut">
              <a:rPr lang="de-DE" smtClean="0"/>
              <a:t>02.07.2022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352180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F25C354-2E21-4347-8CFD-B34C931BEA29}" type="datetimeFigureOut">
              <a:rPr lang="de-DE" smtClean="0"/>
              <a:t>02.07.2022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AF6B91-20BC-4B9B-976F-917EEAA24A7A}" type="slidenum">
              <a:rPr lang="de-DE" smtClean="0"/>
              <a:t>‹Nr.›</a:t>
            </a:fld>
            <a:endParaRPr lang="de-DE"/>
          </a:p>
        </p:txBody>
      </p:sp>
    </p:spTree>
    <p:extLst>
      <p:ext uri="{BB962C8B-B14F-4D97-AF65-F5344CB8AC3E}">
        <p14:creationId xmlns:p14="http://schemas.microsoft.com/office/powerpoint/2010/main" val="351844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5C354-2E21-4347-8CFD-B34C931BEA29}" type="datetimeFigureOut">
              <a:rPr lang="de-DE" smtClean="0"/>
              <a:t>02.07.2022</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F6B91-20BC-4B9B-976F-917EEAA24A7A}" type="slidenum">
              <a:rPr lang="de-DE" smtClean="0"/>
              <a:t>‹Nr.›</a:t>
            </a:fld>
            <a:endParaRPr lang="de-DE"/>
          </a:p>
        </p:txBody>
      </p:sp>
    </p:spTree>
    <p:extLst>
      <p:ext uri="{BB962C8B-B14F-4D97-AF65-F5344CB8AC3E}">
        <p14:creationId xmlns:p14="http://schemas.microsoft.com/office/powerpoint/2010/main" val="3027794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iefraumitdemdromedar.de/"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iefraumitdemdromedar.de/"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diefraumitdemdromedar.de/"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diefraumitdemdromedar.de/"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diefraumitdemdromedar.de/"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s://diefraumitdemdromedar.de/"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s://diefraumitdemdromedar.de/"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llipse 63">
            <a:extLst>
              <a:ext uri="{FF2B5EF4-FFF2-40B4-BE49-F238E27FC236}">
                <a16:creationId xmlns:a16="http://schemas.microsoft.com/office/drawing/2014/main" id="{4F6185C4-0FE3-B882-24ED-1191939BF980}"/>
              </a:ext>
            </a:extLst>
          </p:cNvPr>
          <p:cNvSpPr/>
          <p:nvPr/>
        </p:nvSpPr>
        <p:spPr>
          <a:xfrm>
            <a:off x="719645" y="1325626"/>
            <a:ext cx="410845" cy="367873"/>
          </a:xfrm>
          <a:solidFill>
            <a:schemeClr val="accent6">
              <a:lumMod val="60000"/>
              <a:lumOff val="40000"/>
            </a:schemeClr>
          </a:solidFill>
          <a:ln w="28575">
            <a:solidFill>
              <a:schemeClr val="tx1"/>
            </a:solidFill>
          </a:ln>
        </p:spPr>
        <p:txBody>
          <a:bodyPr wrap="square" rtlCol="0" anchor="ctr">
            <a:spAutoFit/>
          </a:bodyPr>
          <a:lstStyle/>
          <a:p>
            <a:pPr algn="ctr"/>
            <a:r>
              <a:rPr lang="de-DE" sz="1100" b="1" dirty="0"/>
              <a:t>1</a:t>
            </a:r>
          </a:p>
        </p:txBody>
      </p:sp>
      <p:sp>
        <p:nvSpPr>
          <p:cNvPr id="51" name="Ellipse 50">
            <a:extLst>
              <a:ext uri="{FF2B5EF4-FFF2-40B4-BE49-F238E27FC236}">
                <a16:creationId xmlns:a16="http://schemas.microsoft.com/office/drawing/2014/main" id="{4D2C48E3-59DF-B0B4-B182-24179CCABD15}"/>
              </a:ext>
            </a:extLst>
          </p:cNvPr>
          <p:cNvSpPr/>
          <p:nvPr/>
        </p:nvSpPr>
        <p:spPr>
          <a:xfrm>
            <a:off x="2688910" y="1319793"/>
            <a:ext cx="410845" cy="389513"/>
          </a:xfrm>
          <a:custGeom>
            <a:avLst/>
            <a:gdLst>
              <a:gd name="connsiteX0" fmla="*/ 0 w 410845"/>
              <a:gd name="connsiteY0" fmla="*/ 194757 h 389513"/>
              <a:gd name="connsiteX1" fmla="*/ 205423 w 410845"/>
              <a:gd name="connsiteY1" fmla="*/ 0 h 389513"/>
              <a:gd name="connsiteX2" fmla="*/ 410846 w 410845"/>
              <a:gd name="connsiteY2" fmla="*/ 194757 h 389513"/>
              <a:gd name="connsiteX3" fmla="*/ 205423 w 410845"/>
              <a:gd name="connsiteY3" fmla="*/ 389514 h 389513"/>
              <a:gd name="connsiteX4" fmla="*/ 0 w 410845"/>
              <a:gd name="connsiteY4" fmla="*/ 194757 h 3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845" h="389513" fill="none" extrusionOk="0">
                <a:moveTo>
                  <a:pt x="0" y="194757"/>
                </a:moveTo>
                <a:cubicBezTo>
                  <a:pt x="3459" y="93058"/>
                  <a:pt x="94550" y="5913"/>
                  <a:pt x="205423" y="0"/>
                </a:cubicBezTo>
                <a:cubicBezTo>
                  <a:pt x="299218" y="15120"/>
                  <a:pt x="428725" y="90411"/>
                  <a:pt x="410846" y="194757"/>
                </a:cubicBezTo>
                <a:cubicBezTo>
                  <a:pt x="412232" y="306780"/>
                  <a:pt x="317265" y="395607"/>
                  <a:pt x="205423" y="389514"/>
                </a:cubicBezTo>
                <a:cubicBezTo>
                  <a:pt x="87915" y="396400"/>
                  <a:pt x="3701" y="304293"/>
                  <a:pt x="0" y="194757"/>
                </a:cubicBezTo>
                <a:close/>
              </a:path>
              <a:path w="410845" h="389513" stroke="0" extrusionOk="0">
                <a:moveTo>
                  <a:pt x="0" y="194757"/>
                </a:moveTo>
                <a:cubicBezTo>
                  <a:pt x="13621" y="74281"/>
                  <a:pt x="81205" y="-5772"/>
                  <a:pt x="205423" y="0"/>
                </a:cubicBezTo>
                <a:cubicBezTo>
                  <a:pt x="310145" y="-13761"/>
                  <a:pt x="393644" y="67875"/>
                  <a:pt x="410846" y="194757"/>
                </a:cubicBezTo>
                <a:cubicBezTo>
                  <a:pt x="414010" y="303396"/>
                  <a:pt x="305943" y="407632"/>
                  <a:pt x="205423" y="389514"/>
                </a:cubicBezTo>
                <a:cubicBezTo>
                  <a:pt x="87373" y="382059"/>
                  <a:pt x="5543" y="296846"/>
                  <a:pt x="0" y="194757"/>
                </a:cubicBezTo>
                <a:close/>
              </a:path>
            </a:pathLst>
          </a:custGeom>
          <a:solidFill>
            <a:schemeClr val="accent1">
              <a:lumMod val="40000"/>
              <a:lumOff val="60000"/>
            </a:schemeClr>
          </a:solidFill>
          <a:ln w="28575">
            <a:solidFill>
              <a:schemeClr val="tx1"/>
            </a:solidFill>
            <a:extLst>
              <a:ext uri="{C807C97D-BFC1-408E-A445-0C87EB9F89A2}">
                <ask:lineSketchStyleProps xmlns:ask="http://schemas.microsoft.com/office/drawing/2018/sketchyshapes" sd="3299619533">
                  <a:prstGeom prst="ellipse">
                    <a:avLst/>
                  </a:prstGeom>
                  <ask:type>
                    <ask:lineSketchFreehand/>
                  </ask:type>
                </ask:lineSketchStyleProps>
              </a:ext>
            </a:extLst>
          </a:ln>
        </p:spPr>
        <p:txBody>
          <a:bodyPr wrap="square" rtlCol="0" anchor="ctr">
            <a:spAutoFit/>
          </a:bodyPr>
          <a:lstStyle/>
          <a:p>
            <a:pPr algn="ctr"/>
            <a:r>
              <a:rPr lang="de-DE" sz="1200" b="1" dirty="0">
                <a:solidFill>
                  <a:schemeClr val="tx1"/>
                </a:solidFill>
              </a:rPr>
              <a:t>2</a:t>
            </a:r>
          </a:p>
        </p:txBody>
      </p:sp>
      <p:sp>
        <p:nvSpPr>
          <p:cNvPr id="50" name="Ellipse 49">
            <a:extLst>
              <a:ext uri="{FF2B5EF4-FFF2-40B4-BE49-F238E27FC236}">
                <a16:creationId xmlns:a16="http://schemas.microsoft.com/office/drawing/2014/main" id="{EDD00CA8-B8F7-12D3-C166-CEC64FC27207}"/>
              </a:ext>
            </a:extLst>
          </p:cNvPr>
          <p:cNvSpPr/>
          <p:nvPr/>
        </p:nvSpPr>
        <p:spPr>
          <a:xfrm>
            <a:off x="703007" y="1319794"/>
            <a:ext cx="410845" cy="389513"/>
          </a:xfrm>
          <a:solidFill>
            <a:schemeClr val="accent6">
              <a:lumMod val="60000"/>
              <a:lumOff val="40000"/>
            </a:schemeClr>
          </a:solidFill>
          <a:ln w="28575">
            <a:solidFill>
              <a:schemeClr val="tx1"/>
            </a:solidFill>
            <a:extLst>
              <a:ext uri="{C807C97D-BFC1-408E-A445-0C87EB9F89A2}">
                <ask:lineSketchStyleProps xmlns:ask="http://schemas.microsoft.com/office/drawing/2018/sketchyshapes">
                  <ask:type>
                    <ask:lineSketchFreehand/>
                  </ask:type>
                </ask:lineSketchStyleProps>
              </a:ext>
            </a:extLst>
          </a:ln>
        </p:spPr>
        <p:txBody>
          <a:bodyPr wrap="square" rtlCol="0" anchor="ctr">
            <a:spAutoFit/>
          </a:bodyPr>
          <a:lstStyle/>
          <a:p>
            <a:pPr algn="ctr"/>
            <a:endParaRPr lang="de-DE" sz="1100" dirty="0"/>
          </a:p>
        </p:txBody>
      </p:sp>
      <p:cxnSp>
        <p:nvCxnSpPr>
          <p:cNvPr id="9" name="Gerader Verbinder 8">
            <a:extLst>
              <a:ext uri="{FF2B5EF4-FFF2-40B4-BE49-F238E27FC236}">
                <a16:creationId xmlns:a16="http://schemas.microsoft.com/office/drawing/2014/main" id="{415950E1-F2F1-6D9D-A55B-9480413FB495}"/>
              </a:ext>
            </a:extLst>
          </p:cNvPr>
          <p:cNvCxnSpPr>
            <a:cxnSpLocks/>
          </p:cNvCxnSpPr>
          <p:nvPr/>
        </p:nvCxnSpPr>
        <p:spPr>
          <a:xfrm>
            <a:off x="8550837" y="1671638"/>
            <a:ext cx="110400" cy="4301525"/>
          </a:xfrm>
          <a:prstGeom prst="line">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Sechseck 47">
            <a:extLst>
              <a:ext uri="{FF2B5EF4-FFF2-40B4-BE49-F238E27FC236}">
                <a16:creationId xmlns:a16="http://schemas.microsoft.com/office/drawing/2014/main" id="{8C473C2C-AF89-7B6D-9715-023D436DF032}"/>
              </a:ext>
            </a:extLst>
          </p:cNvPr>
          <p:cNvSpPr/>
          <p:nvPr/>
        </p:nvSpPr>
        <p:spPr>
          <a:xfrm>
            <a:off x="7322370" y="4737864"/>
            <a:ext cx="2554962" cy="659844"/>
          </a:xfrm>
          <a:custGeom>
            <a:avLst/>
            <a:gdLst>
              <a:gd name="connsiteX0" fmla="*/ 0 w 2554962"/>
              <a:gd name="connsiteY0" fmla="*/ 329922 h 659844"/>
              <a:gd name="connsiteX1" fmla="*/ 164961 w 2554962"/>
              <a:gd name="connsiteY1" fmla="*/ 0 h 659844"/>
              <a:gd name="connsiteX2" fmla="*/ 721221 w 2554962"/>
              <a:gd name="connsiteY2" fmla="*/ 0 h 659844"/>
              <a:gd name="connsiteX3" fmla="*/ 1299731 w 2554962"/>
              <a:gd name="connsiteY3" fmla="*/ 0 h 659844"/>
              <a:gd name="connsiteX4" fmla="*/ 1855991 w 2554962"/>
              <a:gd name="connsiteY4" fmla="*/ 0 h 659844"/>
              <a:gd name="connsiteX5" fmla="*/ 2390001 w 2554962"/>
              <a:gd name="connsiteY5" fmla="*/ 0 h 659844"/>
              <a:gd name="connsiteX6" fmla="*/ 2554962 w 2554962"/>
              <a:gd name="connsiteY6" fmla="*/ 329922 h 659844"/>
              <a:gd name="connsiteX7" fmla="*/ 2390001 w 2554962"/>
              <a:gd name="connsiteY7" fmla="*/ 659844 h 659844"/>
              <a:gd name="connsiteX8" fmla="*/ 1811491 w 2554962"/>
              <a:gd name="connsiteY8" fmla="*/ 659844 h 659844"/>
              <a:gd name="connsiteX9" fmla="*/ 1277481 w 2554962"/>
              <a:gd name="connsiteY9" fmla="*/ 659844 h 659844"/>
              <a:gd name="connsiteX10" fmla="*/ 698971 w 2554962"/>
              <a:gd name="connsiteY10" fmla="*/ 659844 h 659844"/>
              <a:gd name="connsiteX11" fmla="*/ 164961 w 2554962"/>
              <a:gd name="connsiteY11" fmla="*/ 659844 h 659844"/>
              <a:gd name="connsiteX12" fmla="*/ 0 w 2554962"/>
              <a:gd name="connsiteY12" fmla="*/ 329922 h 6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4962" h="659844" fill="none" extrusionOk="0">
                <a:moveTo>
                  <a:pt x="0" y="329922"/>
                </a:moveTo>
                <a:cubicBezTo>
                  <a:pt x="42346" y="253183"/>
                  <a:pt x="115152" y="65484"/>
                  <a:pt x="164961" y="0"/>
                </a:cubicBezTo>
                <a:cubicBezTo>
                  <a:pt x="295072" y="-18059"/>
                  <a:pt x="466325" y="4862"/>
                  <a:pt x="721221" y="0"/>
                </a:cubicBezTo>
                <a:cubicBezTo>
                  <a:pt x="976117" y="-4862"/>
                  <a:pt x="1137343" y="22626"/>
                  <a:pt x="1299731" y="0"/>
                </a:cubicBezTo>
                <a:cubicBezTo>
                  <a:pt x="1462119" y="-22626"/>
                  <a:pt x="1617274" y="5283"/>
                  <a:pt x="1855991" y="0"/>
                </a:cubicBezTo>
                <a:cubicBezTo>
                  <a:pt x="2094708" y="-5283"/>
                  <a:pt x="2132917" y="-16767"/>
                  <a:pt x="2390001" y="0"/>
                </a:cubicBezTo>
                <a:cubicBezTo>
                  <a:pt x="2468757" y="159791"/>
                  <a:pt x="2503372" y="244725"/>
                  <a:pt x="2554962" y="329922"/>
                </a:cubicBezTo>
                <a:cubicBezTo>
                  <a:pt x="2488719" y="464029"/>
                  <a:pt x="2431526" y="579849"/>
                  <a:pt x="2390001" y="659844"/>
                </a:cubicBezTo>
                <a:cubicBezTo>
                  <a:pt x="2257913" y="633755"/>
                  <a:pt x="1932573" y="672993"/>
                  <a:pt x="1811491" y="659844"/>
                </a:cubicBezTo>
                <a:cubicBezTo>
                  <a:pt x="1690409" y="646696"/>
                  <a:pt x="1430384" y="658514"/>
                  <a:pt x="1277481" y="659844"/>
                </a:cubicBezTo>
                <a:cubicBezTo>
                  <a:pt x="1124578" y="661175"/>
                  <a:pt x="982720" y="635804"/>
                  <a:pt x="698971" y="659844"/>
                </a:cubicBezTo>
                <a:cubicBezTo>
                  <a:pt x="415222" y="683885"/>
                  <a:pt x="296169" y="664711"/>
                  <a:pt x="164961" y="659844"/>
                </a:cubicBezTo>
                <a:cubicBezTo>
                  <a:pt x="76385" y="515464"/>
                  <a:pt x="84103" y="480463"/>
                  <a:pt x="0" y="329922"/>
                </a:cubicBezTo>
                <a:close/>
              </a:path>
              <a:path w="2554962" h="659844" stroke="0" extrusionOk="0">
                <a:moveTo>
                  <a:pt x="0" y="329922"/>
                </a:moveTo>
                <a:cubicBezTo>
                  <a:pt x="44996" y="222012"/>
                  <a:pt x="74579" y="149971"/>
                  <a:pt x="164961" y="0"/>
                </a:cubicBezTo>
                <a:cubicBezTo>
                  <a:pt x="273659" y="6745"/>
                  <a:pt x="496647" y="14793"/>
                  <a:pt x="676720" y="0"/>
                </a:cubicBezTo>
                <a:cubicBezTo>
                  <a:pt x="856793" y="-14793"/>
                  <a:pt x="975468" y="-13609"/>
                  <a:pt x="1188479" y="0"/>
                </a:cubicBezTo>
                <a:cubicBezTo>
                  <a:pt x="1401490" y="13609"/>
                  <a:pt x="1659942" y="6504"/>
                  <a:pt x="1789240" y="0"/>
                </a:cubicBezTo>
                <a:cubicBezTo>
                  <a:pt x="1918538" y="-6504"/>
                  <a:pt x="2247145" y="20004"/>
                  <a:pt x="2390001" y="0"/>
                </a:cubicBezTo>
                <a:cubicBezTo>
                  <a:pt x="2461465" y="124477"/>
                  <a:pt x="2491694" y="209638"/>
                  <a:pt x="2554962" y="329922"/>
                </a:cubicBezTo>
                <a:cubicBezTo>
                  <a:pt x="2524077" y="432918"/>
                  <a:pt x="2465770" y="544986"/>
                  <a:pt x="2390001" y="659844"/>
                </a:cubicBezTo>
                <a:cubicBezTo>
                  <a:pt x="2127693" y="641344"/>
                  <a:pt x="1928382" y="638390"/>
                  <a:pt x="1811491" y="659844"/>
                </a:cubicBezTo>
                <a:cubicBezTo>
                  <a:pt x="1694600" y="681299"/>
                  <a:pt x="1448871" y="649462"/>
                  <a:pt x="1255231" y="659844"/>
                </a:cubicBezTo>
                <a:cubicBezTo>
                  <a:pt x="1061591" y="670226"/>
                  <a:pt x="854691" y="684891"/>
                  <a:pt x="698971" y="659844"/>
                </a:cubicBezTo>
                <a:cubicBezTo>
                  <a:pt x="543251" y="634797"/>
                  <a:pt x="286570" y="640842"/>
                  <a:pt x="164961" y="659844"/>
                </a:cubicBezTo>
                <a:cubicBezTo>
                  <a:pt x="106564" y="555662"/>
                  <a:pt x="81247" y="481647"/>
                  <a:pt x="0" y="329922"/>
                </a:cubicBezTo>
                <a:close/>
              </a:path>
            </a:pathLst>
          </a:custGeom>
          <a:solidFill>
            <a:schemeClr val="accent5">
              <a:lumMod val="40000"/>
              <a:lumOff val="60000"/>
            </a:schemeClr>
          </a:solidFill>
          <a:ln w="28575">
            <a:solidFill>
              <a:schemeClr val="tx1"/>
            </a:solidFill>
            <a:extLst>
              <a:ext uri="{C807C97D-BFC1-408E-A445-0C87EB9F89A2}">
                <ask:lineSketchStyleProps xmlns:ask="http://schemas.microsoft.com/office/drawing/2018/sketchyshapes" sd="2996303169">
                  <a:prstGeom prst="hexagon">
                    <a:avLst/>
                  </a:prstGeom>
                  <ask:type>
                    <ask:lineSketchFreehand/>
                  </ask:type>
                </ask:lineSketchStyleProps>
              </a:ext>
            </a:extLst>
          </a:ln>
        </p:spPr>
        <p:txBody>
          <a:bodyPr wrap="square" rtlCol="0" anchor="ctr">
            <a:spAutoFit/>
          </a:bodyPr>
          <a:lstStyle/>
          <a:p>
            <a:pPr algn="ctr"/>
            <a:r>
              <a:rPr lang="de-DE" sz="1000" b="1" dirty="0">
                <a:solidFill>
                  <a:schemeClr val="tx1"/>
                </a:solidFill>
              </a:rPr>
              <a:t>Warum? </a:t>
            </a:r>
            <a:r>
              <a:rPr lang="de-DE" sz="1000" b="1" dirty="0">
                <a:solidFill>
                  <a:schemeClr val="tx1"/>
                </a:solidFill>
                <a:sym typeface="Wingdings" panose="05000000000000000000" pitchFamily="2" charset="2"/>
              </a:rPr>
              <a:t> </a:t>
            </a:r>
            <a:r>
              <a:rPr lang="de-DE" sz="1000" b="1" dirty="0">
                <a:sym typeface="Wingdings" panose="05000000000000000000" pitchFamily="2" charset="2"/>
              </a:rPr>
              <a:t>Kausaladverbiale</a:t>
            </a:r>
          </a:p>
          <a:p>
            <a:pPr algn="ctr"/>
            <a:r>
              <a:rPr lang="de-DE" sz="900" u="sng" dirty="0">
                <a:solidFill>
                  <a:schemeClr val="tx1"/>
                </a:solidFill>
                <a:latin typeface="123Marker" panose="02000603000000000000" pitchFamily="2" charset="0"/>
                <a:ea typeface="123Marker" panose="02000603000000000000" pitchFamily="2" charset="0"/>
              </a:rPr>
              <a:t>Wegen des großen Spaßes </a:t>
            </a:r>
            <a:r>
              <a:rPr lang="de-DE" sz="900" dirty="0">
                <a:solidFill>
                  <a:schemeClr val="tx1"/>
                </a:solidFill>
                <a:latin typeface="123Marker" panose="02000603000000000000" pitchFamily="2" charset="0"/>
                <a:ea typeface="123Marker" panose="02000603000000000000" pitchFamily="2" charset="0"/>
              </a:rPr>
              <a:t>vergisst er beim Bauen die Zeit.</a:t>
            </a:r>
            <a:endParaRPr lang="de-DE" sz="1050" dirty="0">
              <a:solidFill>
                <a:schemeClr val="tx1"/>
              </a:solidFill>
            </a:endParaRPr>
          </a:p>
        </p:txBody>
      </p:sp>
      <p:sp>
        <p:nvSpPr>
          <p:cNvPr id="47" name="Sechseck 46">
            <a:extLst>
              <a:ext uri="{FF2B5EF4-FFF2-40B4-BE49-F238E27FC236}">
                <a16:creationId xmlns:a16="http://schemas.microsoft.com/office/drawing/2014/main" id="{4AF0B88A-12EE-EE2B-E65D-4C76FBEB578B}"/>
              </a:ext>
            </a:extLst>
          </p:cNvPr>
          <p:cNvSpPr/>
          <p:nvPr/>
        </p:nvSpPr>
        <p:spPr>
          <a:xfrm>
            <a:off x="7321332" y="5495425"/>
            <a:ext cx="2556000" cy="477738"/>
          </a:xfrm>
          <a:custGeom>
            <a:avLst/>
            <a:gdLst>
              <a:gd name="connsiteX0" fmla="*/ 0 w 2556000"/>
              <a:gd name="connsiteY0" fmla="*/ 238869 h 477738"/>
              <a:gd name="connsiteX1" fmla="*/ 119435 w 2556000"/>
              <a:gd name="connsiteY1" fmla="*/ 0 h 477738"/>
              <a:gd name="connsiteX2" fmla="*/ 698718 w 2556000"/>
              <a:gd name="connsiteY2" fmla="*/ 0 h 477738"/>
              <a:gd name="connsiteX3" fmla="*/ 1301172 w 2556000"/>
              <a:gd name="connsiteY3" fmla="*/ 0 h 477738"/>
              <a:gd name="connsiteX4" fmla="*/ 1880455 w 2556000"/>
              <a:gd name="connsiteY4" fmla="*/ 0 h 477738"/>
              <a:gd name="connsiteX5" fmla="*/ 2436566 w 2556000"/>
              <a:gd name="connsiteY5" fmla="*/ 0 h 477738"/>
              <a:gd name="connsiteX6" fmla="*/ 2556000 w 2556000"/>
              <a:gd name="connsiteY6" fmla="*/ 238869 h 477738"/>
              <a:gd name="connsiteX7" fmla="*/ 2436566 w 2556000"/>
              <a:gd name="connsiteY7" fmla="*/ 477738 h 477738"/>
              <a:gd name="connsiteX8" fmla="*/ 1834112 w 2556000"/>
              <a:gd name="connsiteY8" fmla="*/ 477738 h 477738"/>
              <a:gd name="connsiteX9" fmla="*/ 1278001 w 2556000"/>
              <a:gd name="connsiteY9" fmla="*/ 477738 h 477738"/>
              <a:gd name="connsiteX10" fmla="*/ 675546 w 2556000"/>
              <a:gd name="connsiteY10" fmla="*/ 477738 h 477738"/>
              <a:gd name="connsiteX11" fmla="*/ 119435 w 2556000"/>
              <a:gd name="connsiteY11" fmla="*/ 477738 h 477738"/>
              <a:gd name="connsiteX12" fmla="*/ 0 w 2556000"/>
              <a:gd name="connsiteY12" fmla="*/ 238869 h 47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6000" h="477738" fill="none" extrusionOk="0">
                <a:moveTo>
                  <a:pt x="0" y="238869"/>
                </a:moveTo>
                <a:cubicBezTo>
                  <a:pt x="37761" y="190946"/>
                  <a:pt x="85680" y="94820"/>
                  <a:pt x="119435" y="0"/>
                </a:cubicBezTo>
                <a:cubicBezTo>
                  <a:pt x="316438" y="18205"/>
                  <a:pt x="579637" y="-14142"/>
                  <a:pt x="698718" y="0"/>
                </a:cubicBezTo>
                <a:cubicBezTo>
                  <a:pt x="817799" y="14142"/>
                  <a:pt x="1124910" y="-7616"/>
                  <a:pt x="1301172" y="0"/>
                </a:cubicBezTo>
                <a:cubicBezTo>
                  <a:pt x="1477434" y="7616"/>
                  <a:pt x="1692230" y="16836"/>
                  <a:pt x="1880455" y="0"/>
                </a:cubicBezTo>
                <a:cubicBezTo>
                  <a:pt x="2068680" y="-16836"/>
                  <a:pt x="2241823" y="14446"/>
                  <a:pt x="2436566" y="0"/>
                </a:cubicBezTo>
                <a:cubicBezTo>
                  <a:pt x="2501898" y="105889"/>
                  <a:pt x="2490758" y="132842"/>
                  <a:pt x="2556000" y="238869"/>
                </a:cubicBezTo>
                <a:cubicBezTo>
                  <a:pt x="2517786" y="316798"/>
                  <a:pt x="2480215" y="384864"/>
                  <a:pt x="2436566" y="477738"/>
                </a:cubicBezTo>
                <a:cubicBezTo>
                  <a:pt x="2169996" y="460718"/>
                  <a:pt x="2039966" y="503211"/>
                  <a:pt x="1834112" y="477738"/>
                </a:cubicBezTo>
                <a:cubicBezTo>
                  <a:pt x="1628258" y="452265"/>
                  <a:pt x="1400478" y="455541"/>
                  <a:pt x="1278001" y="477738"/>
                </a:cubicBezTo>
                <a:cubicBezTo>
                  <a:pt x="1155524" y="499935"/>
                  <a:pt x="952408" y="506225"/>
                  <a:pt x="675546" y="477738"/>
                </a:cubicBezTo>
                <a:cubicBezTo>
                  <a:pt x="398684" y="449251"/>
                  <a:pt x="366413" y="494545"/>
                  <a:pt x="119435" y="477738"/>
                </a:cubicBezTo>
                <a:cubicBezTo>
                  <a:pt x="66318" y="382208"/>
                  <a:pt x="32893" y="315007"/>
                  <a:pt x="0" y="238869"/>
                </a:cubicBezTo>
                <a:close/>
              </a:path>
              <a:path w="2556000" h="477738" stroke="0" extrusionOk="0">
                <a:moveTo>
                  <a:pt x="0" y="238869"/>
                </a:moveTo>
                <a:cubicBezTo>
                  <a:pt x="53206" y="150191"/>
                  <a:pt x="90300" y="87508"/>
                  <a:pt x="119435" y="0"/>
                </a:cubicBezTo>
                <a:cubicBezTo>
                  <a:pt x="314083" y="2458"/>
                  <a:pt x="484824" y="2170"/>
                  <a:pt x="652375" y="0"/>
                </a:cubicBezTo>
                <a:cubicBezTo>
                  <a:pt x="819926" y="-2170"/>
                  <a:pt x="1024524" y="14065"/>
                  <a:pt x="1185315" y="0"/>
                </a:cubicBezTo>
                <a:cubicBezTo>
                  <a:pt x="1346106" y="-14065"/>
                  <a:pt x="1537137" y="25944"/>
                  <a:pt x="1810941" y="0"/>
                </a:cubicBezTo>
                <a:cubicBezTo>
                  <a:pt x="2084745" y="-25944"/>
                  <a:pt x="2151621" y="-18525"/>
                  <a:pt x="2436566" y="0"/>
                </a:cubicBezTo>
                <a:cubicBezTo>
                  <a:pt x="2466757" y="48074"/>
                  <a:pt x="2524262" y="188029"/>
                  <a:pt x="2556000" y="238869"/>
                </a:cubicBezTo>
                <a:cubicBezTo>
                  <a:pt x="2517862" y="324776"/>
                  <a:pt x="2468762" y="404575"/>
                  <a:pt x="2436566" y="477738"/>
                </a:cubicBezTo>
                <a:cubicBezTo>
                  <a:pt x="2142416" y="477778"/>
                  <a:pt x="1981704" y="504721"/>
                  <a:pt x="1834112" y="477738"/>
                </a:cubicBezTo>
                <a:cubicBezTo>
                  <a:pt x="1686520" y="450755"/>
                  <a:pt x="1400935" y="473862"/>
                  <a:pt x="1254829" y="477738"/>
                </a:cubicBezTo>
                <a:cubicBezTo>
                  <a:pt x="1108723" y="481614"/>
                  <a:pt x="891772" y="491022"/>
                  <a:pt x="675546" y="477738"/>
                </a:cubicBezTo>
                <a:cubicBezTo>
                  <a:pt x="459320" y="464454"/>
                  <a:pt x="352107" y="472497"/>
                  <a:pt x="119435" y="477738"/>
                </a:cubicBezTo>
                <a:cubicBezTo>
                  <a:pt x="56708" y="370610"/>
                  <a:pt x="40011" y="317508"/>
                  <a:pt x="0" y="238869"/>
                </a:cubicBezTo>
                <a:close/>
              </a:path>
            </a:pathLst>
          </a:custGeom>
          <a:solidFill>
            <a:schemeClr val="accent5">
              <a:lumMod val="75000"/>
            </a:schemeClr>
          </a:solidFill>
          <a:ln w="28575">
            <a:solidFill>
              <a:schemeClr val="tx1"/>
            </a:solidFill>
            <a:extLst>
              <a:ext uri="{C807C97D-BFC1-408E-A445-0C87EB9F89A2}">
                <ask:lineSketchStyleProps xmlns:ask="http://schemas.microsoft.com/office/drawing/2018/sketchyshapes" sd="2996303169">
                  <a:prstGeom prst="hexagon">
                    <a:avLst/>
                  </a:prstGeom>
                  <ask:type>
                    <ask:lineSketchFreehand/>
                  </ask:type>
                </ask:lineSketchStyleProps>
              </a:ext>
            </a:extLst>
          </a:ln>
        </p:spPr>
        <p:txBody>
          <a:bodyPr wrap="square" rtlCol="0" anchor="ctr">
            <a:spAutoFit/>
          </a:bodyPr>
          <a:lstStyle/>
          <a:p>
            <a:pPr algn="ctr"/>
            <a:r>
              <a:rPr lang="de-DE" sz="1000" b="1" dirty="0"/>
              <a:t>Wie</a:t>
            </a:r>
            <a:r>
              <a:rPr lang="de-DE" sz="1000" b="1" dirty="0">
                <a:solidFill>
                  <a:schemeClr val="tx1"/>
                </a:solidFill>
              </a:rPr>
              <a:t>? </a:t>
            </a:r>
            <a:r>
              <a:rPr lang="de-DE" sz="1000" b="1" dirty="0">
                <a:solidFill>
                  <a:schemeClr val="tx1"/>
                </a:solidFill>
                <a:sym typeface="Wingdings" panose="05000000000000000000" pitchFamily="2" charset="2"/>
              </a:rPr>
              <a:t> </a:t>
            </a:r>
            <a:r>
              <a:rPr lang="de-DE" sz="1000" b="1" dirty="0">
                <a:sym typeface="Wingdings" panose="05000000000000000000" pitchFamily="2" charset="2"/>
              </a:rPr>
              <a:t>Modaladverbiale</a:t>
            </a:r>
          </a:p>
          <a:p>
            <a:pPr algn="ctr"/>
            <a:r>
              <a:rPr lang="de-DE" sz="900" dirty="0">
                <a:latin typeface="123Marker" panose="02000603000000000000" pitchFamily="2" charset="0"/>
                <a:ea typeface="123Marker" panose="02000603000000000000" pitchFamily="2" charset="0"/>
              </a:rPr>
              <a:t>Er baut </a:t>
            </a:r>
            <a:r>
              <a:rPr lang="de-DE" sz="900" u="sng" dirty="0">
                <a:latin typeface="123Marker" panose="02000603000000000000" pitchFamily="2" charset="0"/>
                <a:ea typeface="123Marker" panose="02000603000000000000" pitchFamily="2" charset="0"/>
              </a:rPr>
              <a:t>sehr konzentriert</a:t>
            </a:r>
            <a:r>
              <a:rPr lang="de-DE" sz="900" dirty="0">
                <a:latin typeface="123Marker" panose="02000603000000000000" pitchFamily="2" charset="0"/>
                <a:ea typeface="123Marker" panose="02000603000000000000" pitchFamily="2" charset="0"/>
              </a:rPr>
              <a:t>.</a:t>
            </a:r>
            <a:endParaRPr lang="de-DE" sz="1050" dirty="0">
              <a:solidFill>
                <a:schemeClr val="tx1"/>
              </a:solidFill>
            </a:endParaRPr>
          </a:p>
        </p:txBody>
      </p:sp>
      <p:sp>
        <p:nvSpPr>
          <p:cNvPr id="2" name="Titel 1">
            <a:extLst>
              <a:ext uri="{FF2B5EF4-FFF2-40B4-BE49-F238E27FC236}">
                <a16:creationId xmlns:a16="http://schemas.microsoft.com/office/drawing/2014/main" id="{DB624D0B-D263-9C96-52C0-3BC5B29D6EBD}"/>
              </a:ext>
            </a:extLst>
          </p:cNvPr>
          <p:cNvSpPr>
            <a:spLocks noGrp="1"/>
          </p:cNvSpPr>
          <p:nvPr>
            <p:ph type="title"/>
          </p:nvPr>
        </p:nvSpPr>
        <p:spPr>
          <a:xfrm>
            <a:off x="681037" y="3"/>
            <a:ext cx="8543925" cy="789905"/>
          </a:xfrm>
        </p:spPr>
        <p:txBody>
          <a:bodyPr>
            <a:normAutofit/>
          </a:bodyPr>
          <a:lstStyle/>
          <a:p>
            <a:pPr algn="ctr"/>
            <a:r>
              <a:rPr lang="de-DE" sz="4000" b="1" dirty="0">
                <a:ea typeface="Walter Turncoat" panose="02000000000000000000" pitchFamily="2" charset="0"/>
              </a:rPr>
              <a:t>Auf der Satzbaustelle</a:t>
            </a:r>
          </a:p>
        </p:txBody>
      </p:sp>
      <p:sp>
        <p:nvSpPr>
          <p:cNvPr id="7" name="Textfeld 6">
            <a:extLst>
              <a:ext uri="{FF2B5EF4-FFF2-40B4-BE49-F238E27FC236}">
                <a16:creationId xmlns:a16="http://schemas.microsoft.com/office/drawing/2014/main" id="{9A0CC774-ECEF-37EA-2E94-746CF4A82737}"/>
              </a:ext>
            </a:extLst>
          </p:cNvPr>
          <p:cNvSpPr txBox="1"/>
          <p:nvPr/>
        </p:nvSpPr>
        <p:spPr>
          <a:xfrm>
            <a:off x="210456" y="762298"/>
            <a:ext cx="9485086" cy="523220"/>
          </a:xfrm>
          <a:custGeom>
            <a:avLst/>
            <a:gdLst>
              <a:gd name="connsiteX0" fmla="*/ 0 w 9485086"/>
              <a:gd name="connsiteY0" fmla="*/ 0 h 523220"/>
              <a:gd name="connsiteX1" fmla="*/ 677506 w 9485086"/>
              <a:gd name="connsiteY1" fmla="*/ 0 h 523220"/>
              <a:gd name="connsiteX2" fmla="*/ 1070460 w 9485086"/>
              <a:gd name="connsiteY2" fmla="*/ 0 h 523220"/>
              <a:gd name="connsiteX3" fmla="*/ 1558264 w 9485086"/>
              <a:gd name="connsiteY3" fmla="*/ 0 h 523220"/>
              <a:gd name="connsiteX4" fmla="*/ 2425472 w 9485086"/>
              <a:gd name="connsiteY4" fmla="*/ 0 h 523220"/>
              <a:gd name="connsiteX5" fmla="*/ 3008127 w 9485086"/>
              <a:gd name="connsiteY5" fmla="*/ 0 h 523220"/>
              <a:gd name="connsiteX6" fmla="*/ 3875335 w 9485086"/>
              <a:gd name="connsiteY6" fmla="*/ 0 h 523220"/>
              <a:gd name="connsiteX7" fmla="*/ 4363140 w 9485086"/>
              <a:gd name="connsiteY7" fmla="*/ 0 h 523220"/>
              <a:gd name="connsiteX8" fmla="*/ 4945795 w 9485086"/>
              <a:gd name="connsiteY8" fmla="*/ 0 h 523220"/>
              <a:gd name="connsiteX9" fmla="*/ 5718152 w 9485086"/>
              <a:gd name="connsiteY9" fmla="*/ 0 h 523220"/>
              <a:gd name="connsiteX10" fmla="*/ 6300807 w 9485086"/>
              <a:gd name="connsiteY10" fmla="*/ 0 h 523220"/>
              <a:gd name="connsiteX11" fmla="*/ 7073164 w 9485086"/>
              <a:gd name="connsiteY11" fmla="*/ 0 h 523220"/>
              <a:gd name="connsiteX12" fmla="*/ 7560969 w 9485086"/>
              <a:gd name="connsiteY12" fmla="*/ 0 h 523220"/>
              <a:gd name="connsiteX13" fmla="*/ 8048773 w 9485086"/>
              <a:gd name="connsiteY13" fmla="*/ 0 h 523220"/>
              <a:gd name="connsiteX14" fmla="*/ 8821130 w 9485086"/>
              <a:gd name="connsiteY14" fmla="*/ 0 h 523220"/>
              <a:gd name="connsiteX15" fmla="*/ 9485086 w 9485086"/>
              <a:gd name="connsiteY15" fmla="*/ 0 h 523220"/>
              <a:gd name="connsiteX16" fmla="*/ 9485086 w 9485086"/>
              <a:gd name="connsiteY16" fmla="*/ 523220 h 523220"/>
              <a:gd name="connsiteX17" fmla="*/ 8617878 w 9485086"/>
              <a:gd name="connsiteY17" fmla="*/ 523220 h 523220"/>
              <a:gd name="connsiteX18" fmla="*/ 7845521 w 9485086"/>
              <a:gd name="connsiteY18" fmla="*/ 523220 h 523220"/>
              <a:gd name="connsiteX19" fmla="*/ 7452568 w 9485086"/>
              <a:gd name="connsiteY19" fmla="*/ 523220 h 523220"/>
              <a:gd name="connsiteX20" fmla="*/ 6775061 w 9485086"/>
              <a:gd name="connsiteY20" fmla="*/ 523220 h 523220"/>
              <a:gd name="connsiteX21" fmla="*/ 6287257 w 9485086"/>
              <a:gd name="connsiteY21" fmla="*/ 523220 h 523220"/>
              <a:gd name="connsiteX22" fmla="*/ 5609751 w 9485086"/>
              <a:gd name="connsiteY22" fmla="*/ 523220 h 523220"/>
              <a:gd name="connsiteX23" fmla="*/ 4932245 w 9485086"/>
              <a:gd name="connsiteY23" fmla="*/ 523220 h 523220"/>
              <a:gd name="connsiteX24" fmla="*/ 4159888 w 9485086"/>
              <a:gd name="connsiteY24" fmla="*/ 523220 h 523220"/>
              <a:gd name="connsiteX25" fmla="*/ 3292680 w 9485086"/>
              <a:gd name="connsiteY25" fmla="*/ 523220 h 523220"/>
              <a:gd name="connsiteX26" fmla="*/ 2520323 w 9485086"/>
              <a:gd name="connsiteY26" fmla="*/ 523220 h 523220"/>
              <a:gd name="connsiteX27" fmla="*/ 1747966 w 9485086"/>
              <a:gd name="connsiteY27" fmla="*/ 523220 h 523220"/>
              <a:gd name="connsiteX28" fmla="*/ 1070460 w 9485086"/>
              <a:gd name="connsiteY28" fmla="*/ 523220 h 523220"/>
              <a:gd name="connsiteX29" fmla="*/ 0 w 9485086"/>
              <a:gd name="connsiteY29" fmla="*/ 523220 h 523220"/>
              <a:gd name="connsiteX30" fmla="*/ 0 w 9485086"/>
              <a:gd name="connsiteY3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85086" h="523220" extrusionOk="0">
                <a:moveTo>
                  <a:pt x="0" y="0"/>
                </a:moveTo>
                <a:cubicBezTo>
                  <a:pt x="335752" y="-7614"/>
                  <a:pt x="394449" y="12749"/>
                  <a:pt x="677506" y="0"/>
                </a:cubicBezTo>
                <a:cubicBezTo>
                  <a:pt x="960563" y="-12749"/>
                  <a:pt x="924056" y="-10516"/>
                  <a:pt x="1070460" y="0"/>
                </a:cubicBezTo>
                <a:cubicBezTo>
                  <a:pt x="1216864" y="10516"/>
                  <a:pt x="1324097" y="-2929"/>
                  <a:pt x="1558264" y="0"/>
                </a:cubicBezTo>
                <a:cubicBezTo>
                  <a:pt x="1792431" y="2929"/>
                  <a:pt x="2042170" y="-1169"/>
                  <a:pt x="2425472" y="0"/>
                </a:cubicBezTo>
                <a:cubicBezTo>
                  <a:pt x="2808774" y="1169"/>
                  <a:pt x="2769198" y="-1785"/>
                  <a:pt x="3008127" y="0"/>
                </a:cubicBezTo>
                <a:cubicBezTo>
                  <a:pt x="3247056" y="1785"/>
                  <a:pt x="3618559" y="-9837"/>
                  <a:pt x="3875335" y="0"/>
                </a:cubicBezTo>
                <a:cubicBezTo>
                  <a:pt x="4132111" y="9837"/>
                  <a:pt x="4180931" y="958"/>
                  <a:pt x="4363140" y="0"/>
                </a:cubicBezTo>
                <a:cubicBezTo>
                  <a:pt x="4545349" y="-958"/>
                  <a:pt x="4661530" y="12595"/>
                  <a:pt x="4945795" y="0"/>
                </a:cubicBezTo>
                <a:cubicBezTo>
                  <a:pt x="5230061" y="-12595"/>
                  <a:pt x="5545926" y="-29716"/>
                  <a:pt x="5718152" y="0"/>
                </a:cubicBezTo>
                <a:cubicBezTo>
                  <a:pt x="5890378" y="29716"/>
                  <a:pt x="6012081" y="15819"/>
                  <a:pt x="6300807" y="0"/>
                </a:cubicBezTo>
                <a:cubicBezTo>
                  <a:pt x="6589534" y="-15819"/>
                  <a:pt x="6721420" y="4581"/>
                  <a:pt x="7073164" y="0"/>
                </a:cubicBezTo>
                <a:cubicBezTo>
                  <a:pt x="7424908" y="-4581"/>
                  <a:pt x="7398964" y="6107"/>
                  <a:pt x="7560969" y="0"/>
                </a:cubicBezTo>
                <a:cubicBezTo>
                  <a:pt x="7722975" y="-6107"/>
                  <a:pt x="7871683" y="-11470"/>
                  <a:pt x="8048773" y="0"/>
                </a:cubicBezTo>
                <a:cubicBezTo>
                  <a:pt x="8225863" y="11470"/>
                  <a:pt x="8568289" y="16328"/>
                  <a:pt x="8821130" y="0"/>
                </a:cubicBezTo>
                <a:cubicBezTo>
                  <a:pt x="9073971" y="-16328"/>
                  <a:pt x="9338803" y="11110"/>
                  <a:pt x="9485086" y="0"/>
                </a:cubicBezTo>
                <a:cubicBezTo>
                  <a:pt x="9461302" y="126045"/>
                  <a:pt x="9467775" y="282035"/>
                  <a:pt x="9485086" y="523220"/>
                </a:cubicBezTo>
                <a:cubicBezTo>
                  <a:pt x="9052917" y="493110"/>
                  <a:pt x="8924624" y="521883"/>
                  <a:pt x="8617878" y="523220"/>
                </a:cubicBezTo>
                <a:cubicBezTo>
                  <a:pt x="8311132" y="524557"/>
                  <a:pt x="8036074" y="486084"/>
                  <a:pt x="7845521" y="523220"/>
                </a:cubicBezTo>
                <a:cubicBezTo>
                  <a:pt x="7654968" y="560356"/>
                  <a:pt x="7568569" y="517294"/>
                  <a:pt x="7452568" y="523220"/>
                </a:cubicBezTo>
                <a:cubicBezTo>
                  <a:pt x="7336567" y="529146"/>
                  <a:pt x="6927983" y="533358"/>
                  <a:pt x="6775061" y="523220"/>
                </a:cubicBezTo>
                <a:cubicBezTo>
                  <a:pt x="6622139" y="513082"/>
                  <a:pt x="6403866" y="545728"/>
                  <a:pt x="6287257" y="523220"/>
                </a:cubicBezTo>
                <a:cubicBezTo>
                  <a:pt x="6170648" y="500712"/>
                  <a:pt x="5800664" y="509892"/>
                  <a:pt x="5609751" y="523220"/>
                </a:cubicBezTo>
                <a:cubicBezTo>
                  <a:pt x="5418838" y="536548"/>
                  <a:pt x="5218502" y="544747"/>
                  <a:pt x="4932245" y="523220"/>
                </a:cubicBezTo>
                <a:cubicBezTo>
                  <a:pt x="4645988" y="501693"/>
                  <a:pt x="4513758" y="555027"/>
                  <a:pt x="4159888" y="523220"/>
                </a:cubicBezTo>
                <a:cubicBezTo>
                  <a:pt x="3806018" y="491413"/>
                  <a:pt x="3607532" y="524085"/>
                  <a:pt x="3292680" y="523220"/>
                </a:cubicBezTo>
                <a:cubicBezTo>
                  <a:pt x="2977828" y="522355"/>
                  <a:pt x="2888417" y="505271"/>
                  <a:pt x="2520323" y="523220"/>
                </a:cubicBezTo>
                <a:cubicBezTo>
                  <a:pt x="2152229" y="541169"/>
                  <a:pt x="2128795" y="530512"/>
                  <a:pt x="1747966" y="523220"/>
                </a:cubicBezTo>
                <a:cubicBezTo>
                  <a:pt x="1367137" y="515928"/>
                  <a:pt x="1307497" y="505158"/>
                  <a:pt x="1070460" y="523220"/>
                </a:cubicBezTo>
                <a:cubicBezTo>
                  <a:pt x="833423" y="541282"/>
                  <a:pt x="461990" y="506355"/>
                  <a:pt x="0" y="523220"/>
                </a:cubicBezTo>
                <a:cubicBezTo>
                  <a:pt x="6667" y="354831"/>
                  <a:pt x="-7751" y="140865"/>
                  <a:pt x="0" y="0"/>
                </a:cubicBezTo>
                <a:close/>
              </a:path>
            </a:pathLst>
          </a:custGeom>
          <a:no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400" dirty="0"/>
              <a:t>Mache zuerst die </a:t>
            </a:r>
            <a:r>
              <a:rPr lang="de-DE" sz="1400" b="1" dirty="0"/>
              <a:t>Umstellprobe</a:t>
            </a:r>
            <a:r>
              <a:rPr lang="de-DE" sz="1400" dirty="0"/>
              <a:t>, um herauszufinden, welche Wörter zusammen ein Satzglied bilden.</a:t>
            </a:r>
          </a:p>
          <a:p>
            <a:r>
              <a:rPr lang="de-DE" sz="1400" dirty="0"/>
              <a:t>Finde dann mithilfe der folgenden Strategien heraus, um welches Satzglied es sich handelt.</a:t>
            </a:r>
          </a:p>
        </p:txBody>
      </p:sp>
      <p:sp>
        <p:nvSpPr>
          <p:cNvPr id="13" name="Textfeld 12">
            <a:extLst>
              <a:ext uri="{FF2B5EF4-FFF2-40B4-BE49-F238E27FC236}">
                <a16:creationId xmlns:a16="http://schemas.microsoft.com/office/drawing/2014/main" id="{BFF74761-E705-C86D-2F3C-8B6B6E33D6A3}"/>
              </a:ext>
            </a:extLst>
          </p:cNvPr>
          <p:cNvSpPr txBox="1"/>
          <p:nvPr/>
        </p:nvSpPr>
        <p:spPr>
          <a:xfrm>
            <a:off x="0" y="3390949"/>
            <a:ext cx="1816865" cy="2520000"/>
          </a:xfrm>
          <a:custGeom>
            <a:avLst/>
            <a:gdLst>
              <a:gd name="connsiteX0" fmla="*/ 0 w 1816865"/>
              <a:gd name="connsiteY0" fmla="*/ 0 h 2520000"/>
              <a:gd name="connsiteX1" fmla="*/ 551116 w 1816865"/>
              <a:gd name="connsiteY1" fmla="*/ 0 h 2520000"/>
              <a:gd name="connsiteX2" fmla="*/ 1120400 w 1816865"/>
              <a:gd name="connsiteY2" fmla="*/ 0 h 2520000"/>
              <a:gd name="connsiteX3" fmla="*/ 1816865 w 1816865"/>
              <a:gd name="connsiteY3" fmla="*/ 0 h 2520000"/>
              <a:gd name="connsiteX4" fmla="*/ 1816865 w 1816865"/>
              <a:gd name="connsiteY4" fmla="*/ 554400 h 2520000"/>
              <a:gd name="connsiteX5" fmla="*/ 1816865 w 1816865"/>
              <a:gd name="connsiteY5" fmla="*/ 1134000 h 2520000"/>
              <a:gd name="connsiteX6" fmla="*/ 1816865 w 1816865"/>
              <a:gd name="connsiteY6" fmla="*/ 1764000 h 2520000"/>
              <a:gd name="connsiteX7" fmla="*/ 1816865 w 1816865"/>
              <a:gd name="connsiteY7" fmla="*/ 2520000 h 2520000"/>
              <a:gd name="connsiteX8" fmla="*/ 1193075 w 1816865"/>
              <a:gd name="connsiteY8" fmla="*/ 2520000 h 2520000"/>
              <a:gd name="connsiteX9" fmla="*/ 587453 w 1816865"/>
              <a:gd name="connsiteY9" fmla="*/ 2520000 h 2520000"/>
              <a:gd name="connsiteX10" fmla="*/ 0 w 1816865"/>
              <a:gd name="connsiteY10" fmla="*/ 2520000 h 2520000"/>
              <a:gd name="connsiteX11" fmla="*/ 0 w 1816865"/>
              <a:gd name="connsiteY11" fmla="*/ 1965600 h 2520000"/>
              <a:gd name="connsiteX12" fmla="*/ 0 w 1816865"/>
              <a:gd name="connsiteY12" fmla="*/ 1386000 h 2520000"/>
              <a:gd name="connsiteX13" fmla="*/ 0 w 1816865"/>
              <a:gd name="connsiteY13" fmla="*/ 756000 h 2520000"/>
              <a:gd name="connsiteX14" fmla="*/ 0 w 1816865"/>
              <a:gd name="connsiteY14"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65" h="2520000" fill="none" extrusionOk="0">
                <a:moveTo>
                  <a:pt x="0" y="0"/>
                </a:moveTo>
                <a:cubicBezTo>
                  <a:pt x="162162" y="-16040"/>
                  <a:pt x="385258" y="15721"/>
                  <a:pt x="551116" y="0"/>
                </a:cubicBezTo>
                <a:cubicBezTo>
                  <a:pt x="716974" y="-15721"/>
                  <a:pt x="891199" y="4543"/>
                  <a:pt x="1120400" y="0"/>
                </a:cubicBezTo>
                <a:cubicBezTo>
                  <a:pt x="1349601" y="-4543"/>
                  <a:pt x="1525451" y="26414"/>
                  <a:pt x="1816865" y="0"/>
                </a:cubicBezTo>
                <a:cubicBezTo>
                  <a:pt x="1801514" y="207213"/>
                  <a:pt x="1804020" y="406447"/>
                  <a:pt x="1816865" y="554400"/>
                </a:cubicBezTo>
                <a:cubicBezTo>
                  <a:pt x="1829710" y="702353"/>
                  <a:pt x="1839416" y="949445"/>
                  <a:pt x="1816865" y="1134000"/>
                </a:cubicBezTo>
                <a:cubicBezTo>
                  <a:pt x="1794314" y="1318555"/>
                  <a:pt x="1808162" y="1615648"/>
                  <a:pt x="1816865" y="1764000"/>
                </a:cubicBezTo>
                <a:cubicBezTo>
                  <a:pt x="1825568" y="1912352"/>
                  <a:pt x="1816990" y="2312880"/>
                  <a:pt x="1816865" y="2520000"/>
                </a:cubicBezTo>
                <a:cubicBezTo>
                  <a:pt x="1614375" y="2544901"/>
                  <a:pt x="1438215" y="2514177"/>
                  <a:pt x="1193075" y="2520000"/>
                </a:cubicBezTo>
                <a:cubicBezTo>
                  <a:pt x="947935" y="2525824"/>
                  <a:pt x="763404" y="2513872"/>
                  <a:pt x="587453" y="2520000"/>
                </a:cubicBezTo>
                <a:cubicBezTo>
                  <a:pt x="411502" y="2526128"/>
                  <a:pt x="280210" y="2515384"/>
                  <a:pt x="0" y="2520000"/>
                </a:cubicBezTo>
                <a:cubicBezTo>
                  <a:pt x="8790" y="2246567"/>
                  <a:pt x="12212" y="2152084"/>
                  <a:pt x="0" y="1965600"/>
                </a:cubicBezTo>
                <a:cubicBezTo>
                  <a:pt x="-12212" y="1779116"/>
                  <a:pt x="5244" y="1511930"/>
                  <a:pt x="0" y="1386000"/>
                </a:cubicBezTo>
                <a:cubicBezTo>
                  <a:pt x="-5244" y="1260070"/>
                  <a:pt x="6297" y="991140"/>
                  <a:pt x="0" y="756000"/>
                </a:cubicBezTo>
                <a:cubicBezTo>
                  <a:pt x="-6297" y="520860"/>
                  <a:pt x="-13798" y="168369"/>
                  <a:pt x="0" y="0"/>
                </a:cubicBezTo>
                <a:close/>
              </a:path>
              <a:path w="1816865" h="2520000" stroke="0" extrusionOk="0">
                <a:moveTo>
                  <a:pt x="0" y="0"/>
                </a:moveTo>
                <a:cubicBezTo>
                  <a:pt x="271118" y="-950"/>
                  <a:pt x="386191" y="-16223"/>
                  <a:pt x="605622" y="0"/>
                </a:cubicBezTo>
                <a:cubicBezTo>
                  <a:pt x="825053" y="16223"/>
                  <a:pt x="1037107" y="17580"/>
                  <a:pt x="1156737" y="0"/>
                </a:cubicBezTo>
                <a:cubicBezTo>
                  <a:pt x="1276367" y="-17580"/>
                  <a:pt x="1532551" y="-27539"/>
                  <a:pt x="1816865" y="0"/>
                </a:cubicBezTo>
                <a:cubicBezTo>
                  <a:pt x="1833682" y="189094"/>
                  <a:pt x="1790334" y="487165"/>
                  <a:pt x="1816865" y="680400"/>
                </a:cubicBezTo>
                <a:cubicBezTo>
                  <a:pt x="1843396" y="873635"/>
                  <a:pt x="1792203" y="1098793"/>
                  <a:pt x="1816865" y="1285200"/>
                </a:cubicBezTo>
                <a:cubicBezTo>
                  <a:pt x="1841527" y="1471607"/>
                  <a:pt x="1833569" y="1684872"/>
                  <a:pt x="1816865" y="1890000"/>
                </a:cubicBezTo>
                <a:cubicBezTo>
                  <a:pt x="1800161" y="2095128"/>
                  <a:pt x="1801433" y="2295501"/>
                  <a:pt x="1816865" y="2520000"/>
                </a:cubicBezTo>
                <a:cubicBezTo>
                  <a:pt x="1643178" y="2517676"/>
                  <a:pt x="1465096" y="2536564"/>
                  <a:pt x="1174906" y="2520000"/>
                </a:cubicBezTo>
                <a:cubicBezTo>
                  <a:pt x="884716" y="2503436"/>
                  <a:pt x="701117" y="2520461"/>
                  <a:pt x="569284" y="2520000"/>
                </a:cubicBezTo>
                <a:cubicBezTo>
                  <a:pt x="437451" y="2519539"/>
                  <a:pt x="125407" y="2537143"/>
                  <a:pt x="0" y="2520000"/>
                </a:cubicBezTo>
                <a:cubicBezTo>
                  <a:pt x="25099" y="2232585"/>
                  <a:pt x="21875" y="2188032"/>
                  <a:pt x="0" y="1940400"/>
                </a:cubicBezTo>
                <a:cubicBezTo>
                  <a:pt x="-21875" y="1692768"/>
                  <a:pt x="9990" y="1567937"/>
                  <a:pt x="0" y="1285200"/>
                </a:cubicBezTo>
                <a:cubicBezTo>
                  <a:pt x="-9990" y="1002463"/>
                  <a:pt x="17319" y="915067"/>
                  <a:pt x="0" y="655200"/>
                </a:cubicBezTo>
                <a:cubicBezTo>
                  <a:pt x="-17319" y="395333"/>
                  <a:pt x="-20163" y="153272"/>
                  <a:pt x="0" y="0"/>
                </a:cubicBezTo>
                <a:close/>
              </a:path>
            </a:pathLst>
          </a:custGeom>
          <a:solidFill>
            <a:schemeClr val="accent6"/>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400" b="1" dirty="0"/>
              <a:t>PRÄDIKAT</a:t>
            </a:r>
          </a:p>
          <a:p>
            <a:r>
              <a:rPr lang="de-DE" sz="1000" dirty="0"/>
              <a:t>Das Prädikat besteht aus der Personalform eines Verbs. Von ihm hängt der Bauplan des Satzes ab.</a:t>
            </a:r>
          </a:p>
          <a:p>
            <a:r>
              <a:rPr lang="de-DE" sz="5400" dirty="0">
                <a:latin typeface="Construction Icons" panose="02000500000000000000" pitchFamily="2" charset="0"/>
              </a:rPr>
              <a:t>&amp;</a:t>
            </a:r>
            <a:endParaRPr lang="de-DE" sz="5400" dirty="0"/>
          </a:p>
          <a:p>
            <a:r>
              <a:rPr lang="de-DE" sz="1000" dirty="0">
                <a:latin typeface="123Marker" panose="02000603000000000000" pitchFamily="2" charset="0"/>
                <a:ea typeface="123Marker" panose="02000603000000000000" pitchFamily="2" charset="0"/>
                <a:sym typeface="Wingdings" panose="05000000000000000000" pitchFamily="2" charset="2"/>
              </a:rPr>
              <a:t>⚠️ </a:t>
            </a:r>
            <a:r>
              <a:rPr lang="de-DE" sz="1000" dirty="0">
                <a:latin typeface="123Marker" panose="02000603000000000000" pitchFamily="2" charset="0"/>
                <a:ea typeface="123Marker" panose="02000603000000000000" pitchFamily="2" charset="0"/>
              </a:rPr>
              <a:t>Achtung: Prädikate können mehrteilig sein, </a:t>
            </a:r>
          </a:p>
          <a:p>
            <a:r>
              <a:rPr lang="de-DE" sz="1000" dirty="0">
                <a:latin typeface="123Marker" panose="02000603000000000000" pitchFamily="2" charset="0"/>
                <a:ea typeface="123Marker" panose="02000603000000000000" pitchFamily="2" charset="0"/>
              </a:rPr>
              <a:t>z.B. Zeitformen oder trennbare Verben  </a:t>
            </a:r>
          </a:p>
        </p:txBody>
      </p:sp>
      <p:sp>
        <p:nvSpPr>
          <p:cNvPr id="15" name="Textfeld 14">
            <a:extLst>
              <a:ext uri="{FF2B5EF4-FFF2-40B4-BE49-F238E27FC236}">
                <a16:creationId xmlns:a16="http://schemas.microsoft.com/office/drawing/2014/main" id="{7A67B82E-5E14-2DC6-85C3-EF76A40E0195}"/>
              </a:ext>
            </a:extLst>
          </p:cNvPr>
          <p:cNvSpPr txBox="1"/>
          <p:nvPr/>
        </p:nvSpPr>
        <p:spPr>
          <a:xfrm>
            <a:off x="1969264" y="3390950"/>
            <a:ext cx="1816865" cy="2520000"/>
          </a:xfrm>
          <a:custGeom>
            <a:avLst/>
            <a:gdLst>
              <a:gd name="connsiteX0" fmla="*/ 0 w 1816865"/>
              <a:gd name="connsiteY0" fmla="*/ 0 h 2520000"/>
              <a:gd name="connsiteX1" fmla="*/ 551116 w 1816865"/>
              <a:gd name="connsiteY1" fmla="*/ 0 h 2520000"/>
              <a:gd name="connsiteX2" fmla="*/ 1120400 w 1816865"/>
              <a:gd name="connsiteY2" fmla="*/ 0 h 2520000"/>
              <a:gd name="connsiteX3" fmla="*/ 1816865 w 1816865"/>
              <a:gd name="connsiteY3" fmla="*/ 0 h 2520000"/>
              <a:gd name="connsiteX4" fmla="*/ 1816865 w 1816865"/>
              <a:gd name="connsiteY4" fmla="*/ 554400 h 2520000"/>
              <a:gd name="connsiteX5" fmla="*/ 1816865 w 1816865"/>
              <a:gd name="connsiteY5" fmla="*/ 1134000 h 2520000"/>
              <a:gd name="connsiteX6" fmla="*/ 1816865 w 1816865"/>
              <a:gd name="connsiteY6" fmla="*/ 1764000 h 2520000"/>
              <a:gd name="connsiteX7" fmla="*/ 1816865 w 1816865"/>
              <a:gd name="connsiteY7" fmla="*/ 2520000 h 2520000"/>
              <a:gd name="connsiteX8" fmla="*/ 1193075 w 1816865"/>
              <a:gd name="connsiteY8" fmla="*/ 2520000 h 2520000"/>
              <a:gd name="connsiteX9" fmla="*/ 587453 w 1816865"/>
              <a:gd name="connsiteY9" fmla="*/ 2520000 h 2520000"/>
              <a:gd name="connsiteX10" fmla="*/ 0 w 1816865"/>
              <a:gd name="connsiteY10" fmla="*/ 2520000 h 2520000"/>
              <a:gd name="connsiteX11" fmla="*/ 0 w 1816865"/>
              <a:gd name="connsiteY11" fmla="*/ 1965600 h 2520000"/>
              <a:gd name="connsiteX12" fmla="*/ 0 w 1816865"/>
              <a:gd name="connsiteY12" fmla="*/ 1386000 h 2520000"/>
              <a:gd name="connsiteX13" fmla="*/ 0 w 1816865"/>
              <a:gd name="connsiteY13" fmla="*/ 756000 h 2520000"/>
              <a:gd name="connsiteX14" fmla="*/ 0 w 1816865"/>
              <a:gd name="connsiteY14"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865" h="2520000" fill="none" extrusionOk="0">
                <a:moveTo>
                  <a:pt x="0" y="0"/>
                </a:moveTo>
                <a:cubicBezTo>
                  <a:pt x="162162" y="-16040"/>
                  <a:pt x="385258" y="15721"/>
                  <a:pt x="551116" y="0"/>
                </a:cubicBezTo>
                <a:cubicBezTo>
                  <a:pt x="716974" y="-15721"/>
                  <a:pt x="891199" y="4543"/>
                  <a:pt x="1120400" y="0"/>
                </a:cubicBezTo>
                <a:cubicBezTo>
                  <a:pt x="1349601" y="-4543"/>
                  <a:pt x="1525451" y="26414"/>
                  <a:pt x="1816865" y="0"/>
                </a:cubicBezTo>
                <a:cubicBezTo>
                  <a:pt x="1801514" y="207213"/>
                  <a:pt x="1804020" y="406447"/>
                  <a:pt x="1816865" y="554400"/>
                </a:cubicBezTo>
                <a:cubicBezTo>
                  <a:pt x="1829710" y="702353"/>
                  <a:pt x="1839416" y="949445"/>
                  <a:pt x="1816865" y="1134000"/>
                </a:cubicBezTo>
                <a:cubicBezTo>
                  <a:pt x="1794314" y="1318555"/>
                  <a:pt x="1808162" y="1615648"/>
                  <a:pt x="1816865" y="1764000"/>
                </a:cubicBezTo>
                <a:cubicBezTo>
                  <a:pt x="1825568" y="1912352"/>
                  <a:pt x="1816990" y="2312880"/>
                  <a:pt x="1816865" y="2520000"/>
                </a:cubicBezTo>
                <a:cubicBezTo>
                  <a:pt x="1614375" y="2544901"/>
                  <a:pt x="1438215" y="2514177"/>
                  <a:pt x="1193075" y="2520000"/>
                </a:cubicBezTo>
                <a:cubicBezTo>
                  <a:pt x="947935" y="2525824"/>
                  <a:pt x="763404" y="2513872"/>
                  <a:pt x="587453" y="2520000"/>
                </a:cubicBezTo>
                <a:cubicBezTo>
                  <a:pt x="411502" y="2526128"/>
                  <a:pt x="280210" y="2515384"/>
                  <a:pt x="0" y="2520000"/>
                </a:cubicBezTo>
                <a:cubicBezTo>
                  <a:pt x="8790" y="2246567"/>
                  <a:pt x="12212" y="2152084"/>
                  <a:pt x="0" y="1965600"/>
                </a:cubicBezTo>
                <a:cubicBezTo>
                  <a:pt x="-12212" y="1779116"/>
                  <a:pt x="5244" y="1511930"/>
                  <a:pt x="0" y="1386000"/>
                </a:cubicBezTo>
                <a:cubicBezTo>
                  <a:pt x="-5244" y="1260070"/>
                  <a:pt x="6297" y="991140"/>
                  <a:pt x="0" y="756000"/>
                </a:cubicBezTo>
                <a:cubicBezTo>
                  <a:pt x="-6297" y="520860"/>
                  <a:pt x="-13798" y="168369"/>
                  <a:pt x="0" y="0"/>
                </a:cubicBezTo>
                <a:close/>
              </a:path>
              <a:path w="1816865" h="2520000" stroke="0" extrusionOk="0">
                <a:moveTo>
                  <a:pt x="0" y="0"/>
                </a:moveTo>
                <a:cubicBezTo>
                  <a:pt x="271118" y="-950"/>
                  <a:pt x="386191" y="-16223"/>
                  <a:pt x="605622" y="0"/>
                </a:cubicBezTo>
                <a:cubicBezTo>
                  <a:pt x="825053" y="16223"/>
                  <a:pt x="1037107" y="17580"/>
                  <a:pt x="1156737" y="0"/>
                </a:cubicBezTo>
                <a:cubicBezTo>
                  <a:pt x="1276367" y="-17580"/>
                  <a:pt x="1532551" y="-27539"/>
                  <a:pt x="1816865" y="0"/>
                </a:cubicBezTo>
                <a:cubicBezTo>
                  <a:pt x="1833682" y="189094"/>
                  <a:pt x="1790334" y="487165"/>
                  <a:pt x="1816865" y="680400"/>
                </a:cubicBezTo>
                <a:cubicBezTo>
                  <a:pt x="1843396" y="873635"/>
                  <a:pt x="1792203" y="1098793"/>
                  <a:pt x="1816865" y="1285200"/>
                </a:cubicBezTo>
                <a:cubicBezTo>
                  <a:pt x="1841527" y="1471607"/>
                  <a:pt x="1833569" y="1684872"/>
                  <a:pt x="1816865" y="1890000"/>
                </a:cubicBezTo>
                <a:cubicBezTo>
                  <a:pt x="1800161" y="2095128"/>
                  <a:pt x="1801433" y="2295501"/>
                  <a:pt x="1816865" y="2520000"/>
                </a:cubicBezTo>
                <a:cubicBezTo>
                  <a:pt x="1643178" y="2517676"/>
                  <a:pt x="1465096" y="2536564"/>
                  <a:pt x="1174906" y="2520000"/>
                </a:cubicBezTo>
                <a:cubicBezTo>
                  <a:pt x="884716" y="2503436"/>
                  <a:pt x="701117" y="2520461"/>
                  <a:pt x="569284" y="2520000"/>
                </a:cubicBezTo>
                <a:cubicBezTo>
                  <a:pt x="437451" y="2519539"/>
                  <a:pt x="125407" y="2537143"/>
                  <a:pt x="0" y="2520000"/>
                </a:cubicBezTo>
                <a:cubicBezTo>
                  <a:pt x="25099" y="2232585"/>
                  <a:pt x="21875" y="2188032"/>
                  <a:pt x="0" y="1940400"/>
                </a:cubicBezTo>
                <a:cubicBezTo>
                  <a:pt x="-21875" y="1692768"/>
                  <a:pt x="9990" y="1567937"/>
                  <a:pt x="0" y="1285200"/>
                </a:cubicBezTo>
                <a:cubicBezTo>
                  <a:pt x="-9990" y="1002463"/>
                  <a:pt x="17319" y="915067"/>
                  <a:pt x="0" y="655200"/>
                </a:cubicBezTo>
                <a:cubicBezTo>
                  <a:pt x="-17319" y="395333"/>
                  <a:pt x="-20163" y="153272"/>
                  <a:pt x="0" y="0"/>
                </a:cubicBezTo>
                <a:close/>
              </a:path>
            </a:pathLst>
          </a:custGeom>
          <a:solidFill>
            <a:schemeClr val="accent1">
              <a:lumMod val="60000"/>
              <a:lumOff val="4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400" b="1" dirty="0"/>
              <a:t>SUBJEKT</a:t>
            </a:r>
          </a:p>
          <a:p>
            <a:r>
              <a:rPr lang="de-DE" sz="1000" dirty="0"/>
              <a:t>Das Subjekt bildet mit dem Prädikat den Satzkern, denn man braucht mindestens diese beiden Satzglieder, um einen sinnvollen Satz zu bilden.</a:t>
            </a:r>
          </a:p>
          <a:p>
            <a:r>
              <a:rPr lang="de-DE" sz="5400" dirty="0">
                <a:latin typeface="Construction Icons" panose="02000500000000000000" pitchFamily="2" charset="0"/>
              </a:rPr>
              <a:t>l</a:t>
            </a:r>
            <a:endParaRPr lang="de-DE" sz="5400" dirty="0"/>
          </a:p>
          <a:p>
            <a:r>
              <a:rPr lang="de-DE" sz="1000" dirty="0">
                <a:latin typeface="123Marker" panose="02000603000000000000" pitchFamily="2" charset="0"/>
                <a:ea typeface="123Marker" panose="02000603000000000000" pitchFamily="2" charset="0"/>
                <a:sym typeface="Wingdings" panose="05000000000000000000" pitchFamily="2" charset="2"/>
              </a:rPr>
              <a:t>⚠️ </a:t>
            </a:r>
            <a:r>
              <a:rPr lang="de-DE" sz="1000" dirty="0">
                <a:latin typeface="123Marker" panose="02000603000000000000" pitchFamily="2" charset="0"/>
                <a:ea typeface="123Marker" panose="02000603000000000000" pitchFamily="2" charset="0"/>
              </a:rPr>
              <a:t>Achtung: Subjekte müssen kein Nomen enthalten.</a:t>
            </a:r>
            <a:endParaRPr lang="de-DE" sz="5400" dirty="0"/>
          </a:p>
        </p:txBody>
      </p:sp>
      <p:sp>
        <p:nvSpPr>
          <p:cNvPr id="35" name="Textfeld 34">
            <a:extLst>
              <a:ext uri="{FF2B5EF4-FFF2-40B4-BE49-F238E27FC236}">
                <a16:creationId xmlns:a16="http://schemas.microsoft.com/office/drawing/2014/main" id="{0E538711-03A5-E6FB-FE80-379422317574}"/>
              </a:ext>
            </a:extLst>
          </p:cNvPr>
          <p:cNvSpPr txBox="1"/>
          <p:nvPr/>
        </p:nvSpPr>
        <p:spPr>
          <a:xfrm>
            <a:off x="0" y="6381169"/>
            <a:ext cx="1816865" cy="230832"/>
          </a:xfrm>
          <a:custGeom>
            <a:avLst/>
            <a:gdLst>
              <a:gd name="connsiteX0" fmla="*/ 0 w 1816865"/>
              <a:gd name="connsiteY0" fmla="*/ 0 h 230832"/>
              <a:gd name="connsiteX1" fmla="*/ 623790 w 1816865"/>
              <a:gd name="connsiteY1" fmla="*/ 0 h 230832"/>
              <a:gd name="connsiteX2" fmla="*/ 1193075 w 1816865"/>
              <a:gd name="connsiteY2" fmla="*/ 0 h 230832"/>
              <a:gd name="connsiteX3" fmla="*/ 1816865 w 1816865"/>
              <a:gd name="connsiteY3" fmla="*/ 0 h 230832"/>
              <a:gd name="connsiteX4" fmla="*/ 1816865 w 1816865"/>
              <a:gd name="connsiteY4" fmla="*/ 230832 h 230832"/>
              <a:gd name="connsiteX5" fmla="*/ 1265749 w 1816865"/>
              <a:gd name="connsiteY5" fmla="*/ 230832 h 230832"/>
              <a:gd name="connsiteX6" fmla="*/ 696465 w 1816865"/>
              <a:gd name="connsiteY6" fmla="*/ 230832 h 230832"/>
              <a:gd name="connsiteX7" fmla="*/ 0 w 1816865"/>
              <a:gd name="connsiteY7" fmla="*/ 230832 h 230832"/>
              <a:gd name="connsiteX8" fmla="*/ 0 w 1816865"/>
              <a:gd name="connsiteY8" fmla="*/ 0 h 23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865" h="230832" fill="none" extrusionOk="0">
                <a:moveTo>
                  <a:pt x="0" y="0"/>
                </a:moveTo>
                <a:cubicBezTo>
                  <a:pt x="274573" y="-6864"/>
                  <a:pt x="345104" y="17625"/>
                  <a:pt x="623790" y="0"/>
                </a:cubicBezTo>
                <a:cubicBezTo>
                  <a:pt x="902476" y="-17625"/>
                  <a:pt x="1002198" y="18911"/>
                  <a:pt x="1193075" y="0"/>
                </a:cubicBezTo>
                <a:cubicBezTo>
                  <a:pt x="1383952" y="-18911"/>
                  <a:pt x="1579962" y="4567"/>
                  <a:pt x="1816865" y="0"/>
                </a:cubicBezTo>
                <a:cubicBezTo>
                  <a:pt x="1816786" y="99542"/>
                  <a:pt x="1809673" y="172274"/>
                  <a:pt x="1816865" y="230832"/>
                </a:cubicBezTo>
                <a:cubicBezTo>
                  <a:pt x="1602633" y="240015"/>
                  <a:pt x="1489368" y="246872"/>
                  <a:pt x="1265749" y="230832"/>
                </a:cubicBezTo>
                <a:cubicBezTo>
                  <a:pt x="1042130" y="214792"/>
                  <a:pt x="886666" y="220456"/>
                  <a:pt x="696465" y="230832"/>
                </a:cubicBezTo>
                <a:cubicBezTo>
                  <a:pt x="506264" y="241208"/>
                  <a:pt x="188154" y="198511"/>
                  <a:pt x="0" y="230832"/>
                </a:cubicBezTo>
                <a:cubicBezTo>
                  <a:pt x="9181" y="124451"/>
                  <a:pt x="3003" y="82880"/>
                  <a:pt x="0" y="0"/>
                </a:cubicBezTo>
                <a:close/>
              </a:path>
              <a:path w="1816865" h="230832" stroke="0" extrusionOk="0">
                <a:moveTo>
                  <a:pt x="0" y="0"/>
                </a:moveTo>
                <a:cubicBezTo>
                  <a:pt x="271118" y="-950"/>
                  <a:pt x="386191" y="-16223"/>
                  <a:pt x="605622" y="0"/>
                </a:cubicBezTo>
                <a:cubicBezTo>
                  <a:pt x="825053" y="16223"/>
                  <a:pt x="1037107" y="17580"/>
                  <a:pt x="1156737" y="0"/>
                </a:cubicBezTo>
                <a:cubicBezTo>
                  <a:pt x="1276367" y="-17580"/>
                  <a:pt x="1532551" y="-27539"/>
                  <a:pt x="1816865" y="0"/>
                </a:cubicBezTo>
                <a:cubicBezTo>
                  <a:pt x="1812111" y="88304"/>
                  <a:pt x="1823598" y="182018"/>
                  <a:pt x="1816865" y="230832"/>
                </a:cubicBezTo>
                <a:cubicBezTo>
                  <a:pt x="1646628" y="245929"/>
                  <a:pt x="1404119" y="204990"/>
                  <a:pt x="1229412" y="230832"/>
                </a:cubicBezTo>
                <a:cubicBezTo>
                  <a:pt x="1054705" y="256674"/>
                  <a:pt x="924335" y="240461"/>
                  <a:pt x="678296" y="230832"/>
                </a:cubicBezTo>
                <a:cubicBezTo>
                  <a:pt x="432257" y="221203"/>
                  <a:pt x="284268" y="224000"/>
                  <a:pt x="0" y="230832"/>
                </a:cubicBezTo>
                <a:cubicBezTo>
                  <a:pt x="-9594" y="153037"/>
                  <a:pt x="6601" y="87497"/>
                  <a:pt x="0" y="0"/>
                </a:cubicBezTo>
                <a:close/>
              </a:path>
            </a:pathLst>
          </a:custGeom>
          <a:solidFill>
            <a:schemeClr val="accent6">
              <a:lumMod val="60000"/>
              <a:lumOff val="4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900" dirty="0">
                <a:latin typeface="123Marker" panose="02000603000000000000" pitchFamily="2" charset="0"/>
                <a:ea typeface="123Marker" panose="02000603000000000000" pitchFamily="2" charset="0"/>
              </a:rPr>
              <a:t>Er </a:t>
            </a:r>
            <a:r>
              <a:rPr lang="de-DE" sz="900" b="1" u="sng" dirty="0">
                <a:latin typeface="123Marker" panose="02000603000000000000" pitchFamily="2" charset="0"/>
                <a:ea typeface="123Marker" panose="02000603000000000000" pitchFamily="2" charset="0"/>
              </a:rPr>
              <a:t>baut</a:t>
            </a:r>
            <a:r>
              <a:rPr lang="de-DE" sz="900" dirty="0">
                <a:latin typeface="123Marker" panose="02000603000000000000" pitchFamily="2" charset="0"/>
                <a:ea typeface="123Marker" panose="02000603000000000000" pitchFamily="2" charset="0"/>
              </a:rPr>
              <a:t> mit Legosteinen.</a:t>
            </a:r>
          </a:p>
        </p:txBody>
      </p:sp>
      <p:sp>
        <p:nvSpPr>
          <p:cNvPr id="53" name="Textfeld 52">
            <a:extLst>
              <a:ext uri="{FF2B5EF4-FFF2-40B4-BE49-F238E27FC236}">
                <a16:creationId xmlns:a16="http://schemas.microsoft.com/office/drawing/2014/main" id="{720B1B38-9E18-C48C-2FDE-00B0C94F2FD1}"/>
              </a:ext>
            </a:extLst>
          </p:cNvPr>
          <p:cNvSpPr txBox="1"/>
          <p:nvPr/>
        </p:nvSpPr>
        <p:spPr>
          <a:xfrm>
            <a:off x="7438785" y="2118980"/>
            <a:ext cx="2308490" cy="1000274"/>
          </a:xfrm>
          <a:custGeom>
            <a:avLst/>
            <a:gdLst>
              <a:gd name="connsiteX0" fmla="*/ 0 w 2308490"/>
              <a:gd name="connsiteY0" fmla="*/ 0 h 1000274"/>
              <a:gd name="connsiteX1" fmla="*/ 577123 w 2308490"/>
              <a:gd name="connsiteY1" fmla="*/ 0 h 1000274"/>
              <a:gd name="connsiteX2" fmla="*/ 1154245 w 2308490"/>
              <a:gd name="connsiteY2" fmla="*/ 0 h 1000274"/>
              <a:gd name="connsiteX3" fmla="*/ 1777537 w 2308490"/>
              <a:gd name="connsiteY3" fmla="*/ 0 h 1000274"/>
              <a:gd name="connsiteX4" fmla="*/ 2308490 w 2308490"/>
              <a:gd name="connsiteY4" fmla="*/ 0 h 1000274"/>
              <a:gd name="connsiteX5" fmla="*/ 2308490 w 2308490"/>
              <a:gd name="connsiteY5" fmla="*/ 510140 h 1000274"/>
              <a:gd name="connsiteX6" fmla="*/ 2308490 w 2308490"/>
              <a:gd name="connsiteY6" fmla="*/ 1000274 h 1000274"/>
              <a:gd name="connsiteX7" fmla="*/ 1777537 w 2308490"/>
              <a:gd name="connsiteY7" fmla="*/ 1000274 h 1000274"/>
              <a:gd name="connsiteX8" fmla="*/ 1200415 w 2308490"/>
              <a:gd name="connsiteY8" fmla="*/ 1000274 h 1000274"/>
              <a:gd name="connsiteX9" fmla="*/ 669462 w 2308490"/>
              <a:gd name="connsiteY9" fmla="*/ 1000274 h 1000274"/>
              <a:gd name="connsiteX10" fmla="*/ 0 w 2308490"/>
              <a:gd name="connsiteY10" fmla="*/ 1000274 h 1000274"/>
              <a:gd name="connsiteX11" fmla="*/ 0 w 2308490"/>
              <a:gd name="connsiteY11" fmla="*/ 500137 h 1000274"/>
              <a:gd name="connsiteX12" fmla="*/ 0 w 2308490"/>
              <a:gd name="connsiteY12" fmla="*/ 0 h 10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8490" h="1000274" fill="none" extrusionOk="0">
                <a:moveTo>
                  <a:pt x="0" y="0"/>
                </a:moveTo>
                <a:cubicBezTo>
                  <a:pt x="181329" y="-22115"/>
                  <a:pt x="413481" y="-6269"/>
                  <a:pt x="577123" y="0"/>
                </a:cubicBezTo>
                <a:cubicBezTo>
                  <a:pt x="740765" y="6269"/>
                  <a:pt x="997504" y="27130"/>
                  <a:pt x="1154245" y="0"/>
                </a:cubicBezTo>
                <a:cubicBezTo>
                  <a:pt x="1310986" y="-27130"/>
                  <a:pt x="1495726" y="-6234"/>
                  <a:pt x="1777537" y="0"/>
                </a:cubicBezTo>
                <a:cubicBezTo>
                  <a:pt x="2059348" y="6234"/>
                  <a:pt x="2049842" y="-11273"/>
                  <a:pt x="2308490" y="0"/>
                </a:cubicBezTo>
                <a:cubicBezTo>
                  <a:pt x="2288121" y="186429"/>
                  <a:pt x="2326358" y="257373"/>
                  <a:pt x="2308490" y="510140"/>
                </a:cubicBezTo>
                <a:cubicBezTo>
                  <a:pt x="2290622" y="762907"/>
                  <a:pt x="2288390" y="823237"/>
                  <a:pt x="2308490" y="1000274"/>
                </a:cubicBezTo>
                <a:cubicBezTo>
                  <a:pt x="2193811" y="987747"/>
                  <a:pt x="2014691" y="994974"/>
                  <a:pt x="1777537" y="1000274"/>
                </a:cubicBezTo>
                <a:cubicBezTo>
                  <a:pt x="1540383" y="1005574"/>
                  <a:pt x="1372865" y="1016534"/>
                  <a:pt x="1200415" y="1000274"/>
                </a:cubicBezTo>
                <a:cubicBezTo>
                  <a:pt x="1027965" y="984014"/>
                  <a:pt x="876880" y="999773"/>
                  <a:pt x="669462" y="1000274"/>
                </a:cubicBezTo>
                <a:cubicBezTo>
                  <a:pt x="462044" y="1000775"/>
                  <a:pt x="178880" y="1012322"/>
                  <a:pt x="0" y="1000274"/>
                </a:cubicBezTo>
                <a:cubicBezTo>
                  <a:pt x="23832" y="894188"/>
                  <a:pt x="-10050" y="736781"/>
                  <a:pt x="0" y="500137"/>
                </a:cubicBezTo>
                <a:cubicBezTo>
                  <a:pt x="10050" y="263493"/>
                  <a:pt x="-19129" y="151034"/>
                  <a:pt x="0" y="0"/>
                </a:cubicBezTo>
                <a:close/>
              </a:path>
              <a:path w="2308490" h="1000274" stroke="0" extrusionOk="0">
                <a:moveTo>
                  <a:pt x="0" y="0"/>
                </a:moveTo>
                <a:cubicBezTo>
                  <a:pt x="132445" y="-18315"/>
                  <a:pt x="321441" y="10478"/>
                  <a:pt x="577123" y="0"/>
                </a:cubicBezTo>
                <a:cubicBezTo>
                  <a:pt x="832805" y="-10478"/>
                  <a:pt x="941912" y="3078"/>
                  <a:pt x="1084990" y="0"/>
                </a:cubicBezTo>
                <a:cubicBezTo>
                  <a:pt x="1228068" y="-3078"/>
                  <a:pt x="1382542" y="5682"/>
                  <a:pt x="1615943" y="0"/>
                </a:cubicBezTo>
                <a:cubicBezTo>
                  <a:pt x="1849344" y="-5682"/>
                  <a:pt x="2131292" y="15060"/>
                  <a:pt x="2308490" y="0"/>
                </a:cubicBezTo>
                <a:cubicBezTo>
                  <a:pt x="2314236" y="159253"/>
                  <a:pt x="2324383" y="385299"/>
                  <a:pt x="2308490" y="490134"/>
                </a:cubicBezTo>
                <a:cubicBezTo>
                  <a:pt x="2292597" y="594969"/>
                  <a:pt x="2326817" y="763209"/>
                  <a:pt x="2308490" y="1000274"/>
                </a:cubicBezTo>
                <a:cubicBezTo>
                  <a:pt x="2142648" y="986354"/>
                  <a:pt x="1894154" y="1005602"/>
                  <a:pt x="1777537" y="1000274"/>
                </a:cubicBezTo>
                <a:cubicBezTo>
                  <a:pt x="1660920" y="994946"/>
                  <a:pt x="1451294" y="1007613"/>
                  <a:pt x="1177330" y="1000274"/>
                </a:cubicBezTo>
                <a:cubicBezTo>
                  <a:pt x="903366" y="992935"/>
                  <a:pt x="768536" y="1007200"/>
                  <a:pt x="600207" y="1000274"/>
                </a:cubicBezTo>
                <a:cubicBezTo>
                  <a:pt x="431878" y="993348"/>
                  <a:pt x="227717" y="989076"/>
                  <a:pt x="0" y="1000274"/>
                </a:cubicBezTo>
                <a:cubicBezTo>
                  <a:pt x="7940" y="817790"/>
                  <a:pt x="11991" y="721828"/>
                  <a:pt x="0" y="520142"/>
                </a:cubicBezTo>
                <a:cubicBezTo>
                  <a:pt x="-11991" y="318456"/>
                  <a:pt x="-12017" y="121911"/>
                  <a:pt x="0" y="0"/>
                </a:cubicBezTo>
                <a:close/>
              </a:path>
            </a:pathLst>
          </a:custGeom>
          <a:solidFill>
            <a:schemeClr val="accent5"/>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400" b="1" dirty="0"/>
              <a:t>ADVERBIALE</a:t>
            </a:r>
          </a:p>
          <a:p>
            <a:r>
              <a:rPr lang="de-DE" sz="900" dirty="0"/>
              <a:t>Adverbiale machen weitere Angaben zum Satz, aber sie sind nicht notwendig, damit der Satz grammatisch richtig ist. Sie werden ebenfalls passend zur Frage benannt, auf die sie antworten.</a:t>
            </a:r>
          </a:p>
        </p:txBody>
      </p:sp>
      <p:sp>
        <p:nvSpPr>
          <p:cNvPr id="54" name="Textfeld 53">
            <a:extLst>
              <a:ext uri="{FF2B5EF4-FFF2-40B4-BE49-F238E27FC236}">
                <a16:creationId xmlns:a16="http://schemas.microsoft.com/office/drawing/2014/main" id="{EBCD5FA8-FBDF-D60E-0848-9D39E7FDC12E}"/>
              </a:ext>
            </a:extLst>
          </p:cNvPr>
          <p:cNvSpPr txBox="1"/>
          <p:nvPr/>
        </p:nvSpPr>
        <p:spPr>
          <a:xfrm>
            <a:off x="1958014" y="6393972"/>
            <a:ext cx="1816865" cy="369332"/>
          </a:xfrm>
          <a:custGeom>
            <a:avLst/>
            <a:gdLst>
              <a:gd name="connsiteX0" fmla="*/ 0 w 1816865"/>
              <a:gd name="connsiteY0" fmla="*/ 0 h 369332"/>
              <a:gd name="connsiteX1" fmla="*/ 623790 w 1816865"/>
              <a:gd name="connsiteY1" fmla="*/ 0 h 369332"/>
              <a:gd name="connsiteX2" fmla="*/ 1193075 w 1816865"/>
              <a:gd name="connsiteY2" fmla="*/ 0 h 369332"/>
              <a:gd name="connsiteX3" fmla="*/ 1816865 w 1816865"/>
              <a:gd name="connsiteY3" fmla="*/ 0 h 369332"/>
              <a:gd name="connsiteX4" fmla="*/ 1816865 w 1816865"/>
              <a:gd name="connsiteY4" fmla="*/ 369332 h 369332"/>
              <a:gd name="connsiteX5" fmla="*/ 1265749 w 1816865"/>
              <a:gd name="connsiteY5" fmla="*/ 369332 h 369332"/>
              <a:gd name="connsiteX6" fmla="*/ 696465 w 1816865"/>
              <a:gd name="connsiteY6" fmla="*/ 369332 h 369332"/>
              <a:gd name="connsiteX7" fmla="*/ 0 w 1816865"/>
              <a:gd name="connsiteY7" fmla="*/ 369332 h 369332"/>
              <a:gd name="connsiteX8" fmla="*/ 0 w 1816865"/>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865" h="369332" fill="none" extrusionOk="0">
                <a:moveTo>
                  <a:pt x="0" y="0"/>
                </a:moveTo>
                <a:cubicBezTo>
                  <a:pt x="274573" y="-6864"/>
                  <a:pt x="345104" y="17625"/>
                  <a:pt x="623790" y="0"/>
                </a:cubicBezTo>
                <a:cubicBezTo>
                  <a:pt x="902476" y="-17625"/>
                  <a:pt x="1002198" y="18911"/>
                  <a:pt x="1193075" y="0"/>
                </a:cubicBezTo>
                <a:cubicBezTo>
                  <a:pt x="1383952" y="-18911"/>
                  <a:pt x="1579962" y="4567"/>
                  <a:pt x="1816865" y="0"/>
                </a:cubicBezTo>
                <a:cubicBezTo>
                  <a:pt x="1815193" y="177761"/>
                  <a:pt x="1818770" y="236003"/>
                  <a:pt x="1816865" y="369332"/>
                </a:cubicBezTo>
                <a:cubicBezTo>
                  <a:pt x="1602633" y="378515"/>
                  <a:pt x="1489368" y="385372"/>
                  <a:pt x="1265749" y="369332"/>
                </a:cubicBezTo>
                <a:cubicBezTo>
                  <a:pt x="1042130" y="353292"/>
                  <a:pt x="886666" y="358956"/>
                  <a:pt x="696465" y="369332"/>
                </a:cubicBezTo>
                <a:cubicBezTo>
                  <a:pt x="506264" y="379708"/>
                  <a:pt x="188154" y="337011"/>
                  <a:pt x="0" y="369332"/>
                </a:cubicBezTo>
                <a:cubicBezTo>
                  <a:pt x="-11638" y="247914"/>
                  <a:pt x="-16580" y="120587"/>
                  <a:pt x="0" y="0"/>
                </a:cubicBezTo>
                <a:close/>
              </a:path>
              <a:path w="1816865" h="369332" stroke="0" extrusionOk="0">
                <a:moveTo>
                  <a:pt x="0" y="0"/>
                </a:moveTo>
                <a:cubicBezTo>
                  <a:pt x="271118" y="-950"/>
                  <a:pt x="386191" y="-16223"/>
                  <a:pt x="605622" y="0"/>
                </a:cubicBezTo>
                <a:cubicBezTo>
                  <a:pt x="825053" y="16223"/>
                  <a:pt x="1037107" y="17580"/>
                  <a:pt x="1156737" y="0"/>
                </a:cubicBezTo>
                <a:cubicBezTo>
                  <a:pt x="1276367" y="-17580"/>
                  <a:pt x="1532551" y="-27539"/>
                  <a:pt x="1816865" y="0"/>
                </a:cubicBezTo>
                <a:cubicBezTo>
                  <a:pt x="1820091" y="137471"/>
                  <a:pt x="1803442" y="233943"/>
                  <a:pt x="1816865" y="369332"/>
                </a:cubicBezTo>
                <a:cubicBezTo>
                  <a:pt x="1646628" y="384429"/>
                  <a:pt x="1404119" y="343490"/>
                  <a:pt x="1229412" y="369332"/>
                </a:cubicBezTo>
                <a:cubicBezTo>
                  <a:pt x="1054705" y="395174"/>
                  <a:pt x="924335" y="378961"/>
                  <a:pt x="678296" y="369332"/>
                </a:cubicBezTo>
                <a:cubicBezTo>
                  <a:pt x="432257" y="359703"/>
                  <a:pt x="284268" y="362500"/>
                  <a:pt x="0" y="369332"/>
                </a:cubicBezTo>
                <a:cubicBezTo>
                  <a:pt x="-13480" y="292470"/>
                  <a:pt x="-12151" y="178225"/>
                  <a:pt x="0" y="0"/>
                </a:cubicBezTo>
                <a:close/>
              </a:path>
            </a:pathLst>
          </a:custGeom>
          <a:solidFill>
            <a:schemeClr val="accent1">
              <a:lumMod val="40000"/>
              <a:lumOff val="6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900" b="1" u="sng" dirty="0">
                <a:latin typeface="123Marker" panose="02000603000000000000" pitchFamily="2" charset="0"/>
                <a:ea typeface="123Marker" panose="02000603000000000000" pitchFamily="2" charset="0"/>
              </a:rPr>
              <a:t>Wer</a:t>
            </a:r>
            <a:r>
              <a:rPr lang="de-DE" sz="900" dirty="0">
                <a:latin typeface="123Marker" panose="02000603000000000000" pitchFamily="2" charset="0"/>
                <a:ea typeface="123Marker" panose="02000603000000000000" pitchFamily="2" charset="0"/>
              </a:rPr>
              <a:t> baut mit Legosteinen? </a:t>
            </a:r>
            <a:r>
              <a:rPr lang="de-DE" sz="900" b="1" u="sng" dirty="0">
                <a:latin typeface="123Marker" panose="02000603000000000000" pitchFamily="2" charset="0"/>
                <a:ea typeface="123Marker" panose="02000603000000000000" pitchFamily="2" charset="0"/>
              </a:rPr>
              <a:t>Er</a:t>
            </a:r>
            <a:r>
              <a:rPr lang="de-DE" sz="900" dirty="0">
                <a:latin typeface="123Marker" panose="02000603000000000000" pitchFamily="2" charset="0"/>
                <a:ea typeface="123Marker" panose="02000603000000000000" pitchFamily="2" charset="0"/>
              </a:rPr>
              <a:t> (baut mit Legosteinen.)</a:t>
            </a:r>
          </a:p>
        </p:txBody>
      </p:sp>
      <p:sp>
        <p:nvSpPr>
          <p:cNvPr id="55" name="Pfeil: nach rechts 54">
            <a:extLst>
              <a:ext uri="{FF2B5EF4-FFF2-40B4-BE49-F238E27FC236}">
                <a16:creationId xmlns:a16="http://schemas.microsoft.com/office/drawing/2014/main" id="{12EFD4D4-C62D-21CD-A132-E837D3B8E867}"/>
              </a:ext>
            </a:extLst>
          </p:cNvPr>
          <p:cNvSpPr/>
          <p:nvPr/>
        </p:nvSpPr>
        <p:spPr>
          <a:xfrm>
            <a:off x="1673959" y="5979660"/>
            <a:ext cx="371475" cy="550247"/>
          </a:xfrm>
          <a:solidFill>
            <a:schemeClr val="tx1">
              <a:lumMod val="75000"/>
              <a:lumOff val="25000"/>
            </a:schemeClr>
          </a:solidFill>
          <a:ln w="28575">
            <a:solidFill>
              <a:schemeClr val="tx1"/>
            </a:solidFill>
          </a:ln>
        </p:spPr>
        <p:txBody>
          <a:bodyPr wrap="square" rtlCol="0" anchor="ctr">
            <a:spAutoFit/>
          </a:bodyPr>
          <a:lstStyle/>
          <a:p>
            <a:pPr algn="ctr"/>
            <a:endParaRPr lang="de-DE" sz="1200">
              <a:solidFill>
                <a:schemeClr val="tx1"/>
              </a:solidFill>
            </a:endParaRPr>
          </a:p>
        </p:txBody>
      </p:sp>
      <p:grpSp>
        <p:nvGrpSpPr>
          <p:cNvPr id="3" name="Gruppieren 2">
            <a:extLst>
              <a:ext uri="{FF2B5EF4-FFF2-40B4-BE49-F238E27FC236}">
                <a16:creationId xmlns:a16="http://schemas.microsoft.com/office/drawing/2014/main" id="{296F2E74-0452-EE1D-1A83-0F2F70C16FB2}"/>
              </a:ext>
            </a:extLst>
          </p:cNvPr>
          <p:cNvGrpSpPr/>
          <p:nvPr/>
        </p:nvGrpSpPr>
        <p:grpSpPr>
          <a:xfrm>
            <a:off x="3840554" y="1499038"/>
            <a:ext cx="4342486" cy="5284784"/>
            <a:chOff x="3840554" y="1499038"/>
            <a:chExt cx="4342486" cy="5284784"/>
          </a:xfrm>
        </p:grpSpPr>
        <p:cxnSp>
          <p:nvCxnSpPr>
            <p:cNvPr id="63" name="Gerade Verbindung mit Pfeil 62">
              <a:extLst>
                <a:ext uri="{FF2B5EF4-FFF2-40B4-BE49-F238E27FC236}">
                  <a16:creationId xmlns:a16="http://schemas.microsoft.com/office/drawing/2014/main" id="{33ED89B1-F37A-3AEF-8BDD-645EF382CC5F}"/>
                </a:ext>
              </a:extLst>
            </p:cNvPr>
            <p:cNvCxnSpPr>
              <a:cxnSpLocks/>
              <a:stCxn id="25" idx="4"/>
              <a:endCxn id="56" idx="0"/>
            </p:cNvCxnSpPr>
            <p:nvPr/>
          </p:nvCxnSpPr>
          <p:spPr>
            <a:xfrm flipH="1">
              <a:off x="4394102" y="5093291"/>
              <a:ext cx="3532" cy="7187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C3B9B517-7281-EE87-C1F6-3B0543FF6CBF}"/>
                </a:ext>
              </a:extLst>
            </p:cNvPr>
            <p:cNvCxnSpPr>
              <a:cxnSpLocks/>
              <a:stCxn id="43" idx="4"/>
              <a:endCxn id="70" idx="0"/>
            </p:cNvCxnSpPr>
            <p:nvPr/>
          </p:nvCxnSpPr>
          <p:spPr>
            <a:xfrm>
              <a:off x="6934744" y="5326157"/>
              <a:ext cx="195303" cy="2519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uppieren 90">
              <a:extLst>
                <a:ext uri="{FF2B5EF4-FFF2-40B4-BE49-F238E27FC236}">
                  <a16:creationId xmlns:a16="http://schemas.microsoft.com/office/drawing/2014/main" id="{36DFE6BF-03D6-C032-F1C9-B92DF248B487}"/>
                </a:ext>
              </a:extLst>
            </p:cNvPr>
            <p:cNvGrpSpPr/>
            <p:nvPr/>
          </p:nvGrpSpPr>
          <p:grpSpPr>
            <a:xfrm>
              <a:off x="3840554" y="1499038"/>
              <a:ext cx="4342486" cy="5284784"/>
              <a:chOff x="3840554" y="1499038"/>
              <a:chExt cx="4342486" cy="5284784"/>
            </a:xfrm>
          </p:grpSpPr>
          <p:grpSp>
            <p:nvGrpSpPr>
              <p:cNvPr id="52" name="Gruppieren 51">
                <a:extLst>
                  <a:ext uri="{FF2B5EF4-FFF2-40B4-BE49-F238E27FC236}">
                    <a16:creationId xmlns:a16="http://schemas.microsoft.com/office/drawing/2014/main" id="{3B4CAB87-FB42-5786-FBB4-356C38DE4845}"/>
                  </a:ext>
                </a:extLst>
              </p:cNvPr>
              <p:cNvGrpSpPr/>
              <p:nvPr/>
            </p:nvGrpSpPr>
            <p:grpSpPr>
              <a:xfrm>
                <a:off x="3840554" y="1499038"/>
                <a:ext cx="3793544" cy="4323347"/>
                <a:chOff x="3876274" y="1367107"/>
                <a:chExt cx="3793544" cy="4323347"/>
              </a:xfrm>
              <a:solidFill>
                <a:schemeClr val="accent2">
                  <a:lumMod val="20000"/>
                  <a:lumOff val="80000"/>
                </a:schemeClr>
              </a:solidFill>
            </p:grpSpPr>
            <p:cxnSp>
              <p:nvCxnSpPr>
                <p:cNvPr id="41" name="Gerade Verbindung mit Pfeil 40">
                  <a:extLst>
                    <a:ext uri="{FF2B5EF4-FFF2-40B4-BE49-F238E27FC236}">
                      <a16:creationId xmlns:a16="http://schemas.microsoft.com/office/drawing/2014/main" id="{6B1C7787-F165-612D-64DB-17C75855BDF0}"/>
                    </a:ext>
                  </a:extLst>
                </p:cNvPr>
                <p:cNvCxnSpPr>
                  <a:cxnSpLocks/>
                  <a:stCxn id="42" idx="4"/>
                  <a:endCxn id="43" idx="0"/>
                </p:cNvCxnSpPr>
                <p:nvPr/>
              </p:nvCxnSpPr>
              <p:spPr>
                <a:xfrm>
                  <a:off x="6874246" y="2228977"/>
                  <a:ext cx="96218" cy="238098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F6123EA9-E34D-8431-3942-CD2301618B0E}"/>
                    </a:ext>
                  </a:extLst>
                </p:cNvPr>
                <p:cNvCxnSpPr>
                  <a:cxnSpLocks/>
                  <a:stCxn id="24" idx="4"/>
                  <a:endCxn id="27" idx="0"/>
                </p:cNvCxnSpPr>
                <p:nvPr/>
              </p:nvCxnSpPr>
              <p:spPr>
                <a:xfrm>
                  <a:off x="6069269" y="2648607"/>
                  <a:ext cx="48312" cy="2435938"/>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57268D73-D676-8FD7-B4F3-CAF11D5005DA}"/>
                    </a:ext>
                  </a:extLst>
                </p:cNvPr>
                <p:cNvCxnSpPr>
                  <a:cxnSpLocks/>
                  <a:endCxn id="26" idx="0"/>
                </p:cNvCxnSpPr>
                <p:nvPr/>
              </p:nvCxnSpPr>
              <p:spPr>
                <a:xfrm>
                  <a:off x="5146393" y="2507387"/>
                  <a:ext cx="19410" cy="2290593"/>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0C7EFEA6-DE7A-AED9-3513-19AAEDC6F639}"/>
                    </a:ext>
                  </a:extLst>
                </p:cNvPr>
                <p:cNvCxnSpPr>
                  <a:cxnSpLocks/>
                  <a:stCxn id="23" idx="4"/>
                  <a:endCxn id="25" idx="0"/>
                </p:cNvCxnSpPr>
                <p:nvPr/>
              </p:nvCxnSpPr>
              <p:spPr>
                <a:xfrm>
                  <a:off x="4426289" y="2090541"/>
                  <a:ext cx="7065" cy="226491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7CD886ED-2D6B-36AF-9A4D-C085900521D3}"/>
                    </a:ext>
                  </a:extLst>
                </p:cNvPr>
                <p:cNvSpPr/>
                <p:nvPr/>
              </p:nvSpPr>
              <p:spPr>
                <a:xfrm>
                  <a:off x="4591100" y="1367107"/>
                  <a:ext cx="1898697" cy="843945"/>
                </a:xfrm>
                <a:custGeom>
                  <a:avLst/>
                  <a:gdLst>
                    <a:gd name="connsiteX0" fmla="*/ 0 w 1898697"/>
                    <a:gd name="connsiteY0" fmla="*/ 421973 h 843945"/>
                    <a:gd name="connsiteX1" fmla="*/ 949349 w 1898697"/>
                    <a:gd name="connsiteY1" fmla="*/ 0 h 843945"/>
                    <a:gd name="connsiteX2" fmla="*/ 1898698 w 1898697"/>
                    <a:gd name="connsiteY2" fmla="*/ 421973 h 843945"/>
                    <a:gd name="connsiteX3" fmla="*/ 949349 w 1898697"/>
                    <a:gd name="connsiteY3" fmla="*/ 843946 h 843945"/>
                    <a:gd name="connsiteX4" fmla="*/ 0 w 1898697"/>
                    <a:gd name="connsiteY4" fmla="*/ 421973 h 8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697" h="843945" fill="none" extrusionOk="0">
                      <a:moveTo>
                        <a:pt x="0" y="421973"/>
                      </a:moveTo>
                      <a:cubicBezTo>
                        <a:pt x="13380" y="211602"/>
                        <a:pt x="434967" y="22766"/>
                        <a:pt x="949349" y="0"/>
                      </a:cubicBezTo>
                      <a:cubicBezTo>
                        <a:pt x="1438257" y="27233"/>
                        <a:pt x="1910177" y="190988"/>
                        <a:pt x="1898698" y="421973"/>
                      </a:cubicBezTo>
                      <a:cubicBezTo>
                        <a:pt x="1907554" y="683534"/>
                        <a:pt x="1470516" y="855845"/>
                        <a:pt x="949349" y="843946"/>
                      </a:cubicBezTo>
                      <a:cubicBezTo>
                        <a:pt x="404040" y="879596"/>
                        <a:pt x="9035" y="659844"/>
                        <a:pt x="0" y="421973"/>
                      </a:cubicBezTo>
                      <a:close/>
                    </a:path>
                    <a:path w="1898697" h="843945" stroke="0" extrusionOk="0">
                      <a:moveTo>
                        <a:pt x="0" y="421973"/>
                      </a:moveTo>
                      <a:cubicBezTo>
                        <a:pt x="56137" y="135697"/>
                        <a:pt x="358462" y="-35692"/>
                        <a:pt x="949349" y="0"/>
                      </a:cubicBezTo>
                      <a:cubicBezTo>
                        <a:pt x="1465336" y="-13121"/>
                        <a:pt x="1884762" y="173270"/>
                        <a:pt x="1898698" y="421973"/>
                      </a:cubicBezTo>
                      <a:cubicBezTo>
                        <a:pt x="1995862" y="688119"/>
                        <a:pt x="1415445" y="925501"/>
                        <a:pt x="949349" y="843946"/>
                      </a:cubicBezTo>
                      <a:cubicBezTo>
                        <a:pt x="408967" y="817885"/>
                        <a:pt x="30210" y="625197"/>
                        <a:pt x="0" y="421973"/>
                      </a:cubicBezTo>
                      <a:close/>
                    </a:path>
                  </a:pathLst>
                </a:custGeom>
                <a:solidFill>
                  <a:schemeClr val="accent2"/>
                </a:solidFill>
                <a:ln w="28575">
                  <a:solidFill>
                    <a:schemeClr val="tx1"/>
                  </a:solidFill>
                  <a:extLst>
                    <a:ext uri="{C807C97D-BFC1-408E-A445-0C87EB9F89A2}">
                      <ask:lineSketchStyleProps xmlns:ask="http://schemas.microsoft.com/office/drawing/2018/sketchyshapes" sd="3299619533">
                        <a:prstGeom prst="ellipse">
                          <a:avLst/>
                        </a:prstGeom>
                        <ask:type>
                          <ask:lineSketchFreehand/>
                        </ask:type>
                      </ask:lineSketchStyleProps>
                    </a:ext>
                  </a:extLst>
                </a:ln>
              </p:spPr>
              <p:txBody>
                <a:bodyPr wrap="square" rtlCol="0" anchor="ctr">
                  <a:spAutoFit/>
                </a:bodyPr>
                <a:lstStyle/>
                <a:p>
                  <a:pPr algn="ctr"/>
                  <a:r>
                    <a:rPr lang="de-DE" sz="1100" dirty="0">
                      <a:solidFill>
                        <a:schemeClr val="tx1"/>
                      </a:solidFill>
                    </a:rPr>
                    <a:t>Frage mithilfe der anderen Kasusfragen </a:t>
                  </a:r>
                </a:p>
              </p:txBody>
            </p:sp>
            <p:sp>
              <p:nvSpPr>
                <p:cNvPr id="19" name="Textfeld 18">
                  <a:extLst>
                    <a:ext uri="{FF2B5EF4-FFF2-40B4-BE49-F238E27FC236}">
                      <a16:creationId xmlns:a16="http://schemas.microsoft.com/office/drawing/2014/main" id="{B0750E57-D3EF-8C2A-27CC-8519C28F1BB1}"/>
                    </a:ext>
                  </a:extLst>
                </p:cNvPr>
                <p:cNvSpPr txBox="1"/>
                <p:nvPr/>
              </p:nvSpPr>
              <p:spPr>
                <a:xfrm>
                  <a:off x="4037691" y="2874741"/>
                  <a:ext cx="3184793" cy="1077218"/>
                </a:xfrm>
                <a:custGeom>
                  <a:avLst/>
                  <a:gdLst>
                    <a:gd name="connsiteX0" fmla="*/ 0 w 3184793"/>
                    <a:gd name="connsiteY0" fmla="*/ 0 h 1077218"/>
                    <a:gd name="connsiteX1" fmla="*/ 541415 w 3184793"/>
                    <a:gd name="connsiteY1" fmla="*/ 0 h 1077218"/>
                    <a:gd name="connsiteX2" fmla="*/ 1114678 w 3184793"/>
                    <a:gd name="connsiteY2" fmla="*/ 0 h 1077218"/>
                    <a:gd name="connsiteX3" fmla="*/ 1783484 w 3184793"/>
                    <a:gd name="connsiteY3" fmla="*/ 0 h 1077218"/>
                    <a:gd name="connsiteX4" fmla="*/ 2324899 w 3184793"/>
                    <a:gd name="connsiteY4" fmla="*/ 0 h 1077218"/>
                    <a:gd name="connsiteX5" fmla="*/ 3184793 w 3184793"/>
                    <a:gd name="connsiteY5" fmla="*/ 0 h 1077218"/>
                    <a:gd name="connsiteX6" fmla="*/ 3184793 w 3184793"/>
                    <a:gd name="connsiteY6" fmla="*/ 560153 h 1077218"/>
                    <a:gd name="connsiteX7" fmla="*/ 3184793 w 3184793"/>
                    <a:gd name="connsiteY7" fmla="*/ 1077218 h 1077218"/>
                    <a:gd name="connsiteX8" fmla="*/ 2515986 w 3184793"/>
                    <a:gd name="connsiteY8" fmla="*/ 1077218 h 1077218"/>
                    <a:gd name="connsiteX9" fmla="*/ 1879028 w 3184793"/>
                    <a:gd name="connsiteY9" fmla="*/ 1077218 h 1077218"/>
                    <a:gd name="connsiteX10" fmla="*/ 1210221 w 3184793"/>
                    <a:gd name="connsiteY10" fmla="*/ 1077218 h 1077218"/>
                    <a:gd name="connsiteX11" fmla="*/ 668807 w 3184793"/>
                    <a:gd name="connsiteY11" fmla="*/ 1077218 h 1077218"/>
                    <a:gd name="connsiteX12" fmla="*/ 0 w 3184793"/>
                    <a:gd name="connsiteY12" fmla="*/ 1077218 h 1077218"/>
                    <a:gd name="connsiteX13" fmla="*/ 0 w 3184793"/>
                    <a:gd name="connsiteY13" fmla="*/ 549381 h 1077218"/>
                    <a:gd name="connsiteX14" fmla="*/ 0 w 3184793"/>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4793" h="1077218" fill="none" extrusionOk="0">
                      <a:moveTo>
                        <a:pt x="0" y="0"/>
                      </a:moveTo>
                      <a:cubicBezTo>
                        <a:pt x="225711" y="-304"/>
                        <a:pt x="312153" y="6176"/>
                        <a:pt x="541415" y="0"/>
                      </a:cubicBezTo>
                      <a:cubicBezTo>
                        <a:pt x="770678" y="-6176"/>
                        <a:pt x="832620" y="-5285"/>
                        <a:pt x="1114678" y="0"/>
                      </a:cubicBezTo>
                      <a:cubicBezTo>
                        <a:pt x="1396736" y="5285"/>
                        <a:pt x="1470516" y="21852"/>
                        <a:pt x="1783484" y="0"/>
                      </a:cubicBezTo>
                      <a:cubicBezTo>
                        <a:pt x="2096452" y="-21852"/>
                        <a:pt x="2080560" y="14908"/>
                        <a:pt x="2324899" y="0"/>
                      </a:cubicBezTo>
                      <a:cubicBezTo>
                        <a:pt x="2569238" y="-14908"/>
                        <a:pt x="2938278" y="22181"/>
                        <a:pt x="3184793" y="0"/>
                      </a:cubicBezTo>
                      <a:cubicBezTo>
                        <a:pt x="3200338" y="116645"/>
                        <a:pt x="3195144" y="401426"/>
                        <a:pt x="3184793" y="560153"/>
                      </a:cubicBezTo>
                      <a:cubicBezTo>
                        <a:pt x="3174442" y="718880"/>
                        <a:pt x="3180116" y="845299"/>
                        <a:pt x="3184793" y="1077218"/>
                      </a:cubicBezTo>
                      <a:cubicBezTo>
                        <a:pt x="2987501" y="1090235"/>
                        <a:pt x="2819383" y="1074030"/>
                        <a:pt x="2515986" y="1077218"/>
                      </a:cubicBezTo>
                      <a:cubicBezTo>
                        <a:pt x="2212589" y="1080406"/>
                        <a:pt x="2093597" y="1059176"/>
                        <a:pt x="1879028" y="1077218"/>
                      </a:cubicBezTo>
                      <a:cubicBezTo>
                        <a:pt x="1664459" y="1095260"/>
                        <a:pt x="1441191" y="1104074"/>
                        <a:pt x="1210221" y="1077218"/>
                      </a:cubicBezTo>
                      <a:cubicBezTo>
                        <a:pt x="979251" y="1050362"/>
                        <a:pt x="917394" y="1058581"/>
                        <a:pt x="668807" y="1077218"/>
                      </a:cubicBezTo>
                      <a:cubicBezTo>
                        <a:pt x="420220" y="1095855"/>
                        <a:pt x="319598" y="1067996"/>
                        <a:pt x="0" y="1077218"/>
                      </a:cubicBezTo>
                      <a:cubicBezTo>
                        <a:pt x="10550" y="817767"/>
                        <a:pt x="-25367" y="665519"/>
                        <a:pt x="0" y="549381"/>
                      </a:cubicBezTo>
                      <a:cubicBezTo>
                        <a:pt x="25367" y="433243"/>
                        <a:pt x="4215" y="124805"/>
                        <a:pt x="0" y="0"/>
                      </a:cubicBezTo>
                      <a:close/>
                    </a:path>
                    <a:path w="3184793" h="1077218" stroke="0" extrusionOk="0">
                      <a:moveTo>
                        <a:pt x="0" y="0"/>
                      </a:moveTo>
                      <a:cubicBezTo>
                        <a:pt x="282164" y="-30481"/>
                        <a:pt x="413127" y="-22966"/>
                        <a:pt x="636959" y="0"/>
                      </a:cubicBezTo>
                      <a:cubicBezTo>
                        <a:pt x="860791" y="22966"/>
                        <a:pt x="970707" y="-15494"/>
                        <a:pt x="1178373" y="0"/>
                      </a:cubicBezTo>
                      <a:cubicBezTo>
                        <a:pt x="1386039" y="15494"/>
                        <a:pt x="1600581" y="16018"/>
                        <a:pt x="1751636" y="0"/>
                      </a:cubicBezTo>
                      <a:cubicBezTo>
                        <a:pt x="1902691" y="-16018"/>
                        <a:pt x="2151945" y="-10775"/>
                        <a:pt x="2452291" y="0"/>
                      </a:cubicBezTo>
                      <a:cubicBezTo>
                        <a:pt x="2752637" y="10775"/>
                        <a:pt x="2967876" y="9789"/>
                        <a:pt x="3184793" y="0"/>
                      </a:cubicBezTo>
                      <a:cubicBezTo>
                        <a:pt x="3159635" y="188241"/>
                        <a:pt x="3159686" y="317922"/>
                        <a:pt x="3184793" y="560153"/>
                      </a:cubicBezTo>
                      <a:cubicBezTo>
                        <a:pt x="3209900" y="802384"/>
                        <a:pt x="3200157" y="919873"/>
                        <a:pt x="3184793" y="1077218"/>
                      </a:cubicBezTo>
                      <a:cubicBezTo>
                        <a:pt x="2944935" y="1089800"/>
                        <a:pt x="2654786" y="1048129"/>
                        <a:pt x="2484139" y="1077218"/>
                      </a:cubicBezTo>
                      <a:cubicBezTo>
                        <a:pt x="2313492" y="1106307"/>
                        <a:pt x="2061316" y="1105288"/>
                        <a:pt x="1847180" y="1077218"/>
                      </a:cubicBezTo>
                      <a:cubicBezTo>
                        <a:pt x="1633044" y="1049148"/>
                        <a:pt x="1361000" y="1059512"/>
                        <a:pt x="1210221" y="1077218"/>
                      </a:cubicBezTo>
                      <a:cubicBezTo>
                        <a:pt x="1059442" y="1094924"/>
                        <a:pt x="770707" y="1078204"/>
                        <a:pt x="636959" y="1077218"/>
                      </a:cubicBezTo>
                      <a:cubicBezTo>
                        <a:pt x="503211" y="1076232"/>
                        <a:pt x="182241" y="1090048"/>
                        <a:pt x="0" y="1077218"/>
                      </a:cubicBezTo>
                      <a:cubicBezTo>
                        <a:pt x="16021" y="908082"/>
                        <a:pt x="20592" y="769420"/>
                        <a:pt x="0" y="517065"/>
                      </a:cubicBezTo>
                      <a:cubicBezTo>
                        <a:pt x="-20592" y="264710"/>
                        <a:pt x="-17746" y="161821"/>
                        <a:pt x="0" y="0"/>
                      </a:cubicBezTo>
                      <a:close/>
                    </a:path>
                  </a:pathLst>
                </a:custGeom>
                <a:solidFill>
                  <a:schemeClr val="accent2"/>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400" b="1" dirty="0"/>
                    <a:t>OBJEKTE</a:t>
                  </a:r>
                </a:p>
                <a:p>
                  <a:r>
                    <a:rPr lang="de-DE" sz="1000" dirty="0"/>
                    <a:t>Objekte ergänzen das Verb. Dabei stehen sie in einem Kasus, der vom Verb vorgegeben wird. Sie sind notwendig, damit der Satz grammatisch vollständig ist und werden passend zur jeweiligen Frage benannt.</a:t>
                  </a:r>
                </a:p>
              </p:txBody>
            </p:sp>
            <p:sp>
              <p:nvSpPr>
                <p:cNvPr id="22" name="Ellipse 21">
                  <a:extLst>
                    <a:ext uri="{FF2B5EF4-FFF2-40B4-BE49-F238E27FC236}">
                      <a16:creationId xmlns:a16="http://schemas.microsoft.com/office/drawing/2014/main" id="{ABC33A55-4AE1-A77B-045A-5C9EC3ECA7D8}"/>
                    </a:ext>
                  </a:extLst>
                </p:cNvPr>
                <p:cNvSpPr/>
                <p:nvPr/>
              </p:nvSpPr>
              <p:spPr>
                <a:xfrm>
                  <a:off x="4591100" y="2165158"/>
                  <a:ext cx="1124717" cy="562630"/>
                </a:xfrm>
                <a:custGeom>
                  <a:avLst/>
                  <a:gdLst>
                    <a:gd name="connsiteX0" fmla="*/ 0 w 1124717"/>
                    <a:gd name="connsiteY0" fmla="*/ 281315 h 562630"/>
                    <a:gd name="connsiteX1" fmla="*/ 562359 w 1124717"/>
                    <a:gd name="connsiteY1" fmla="*/ 0 h 562630"/>
                    <a:gd name="connsiteX2" fmla="*/ 1124718 w 1124717"/>
                    <a:gd name="connsiteY2" fmla="*/ 281315 h 562630"/>
                    <a:gd name="connsiteX3" fmla="*/ 562359 w 1124717"/>
                    <a:gd name="connsiteY3" fmla="*/ 562630 h 562630"/>
                    <a:gd name="connsiteX4" fmla="*/ 0 w 1124717"/>
                    <a:gd name="connsiteY4" fmla="*/ 281315 h 56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7" h="562630" fill="none" extrusionOk="0">
                      <a:moveTo>
                        <a:pt x="0" y="281315"/>
                      </a:moveTo>
                      <a:cubicBezTo>
                        <a:pt x="-21440" y="102955"/>
                        <a:pt x="271071" y="-11862"/>
                        <a:pt x="562359" y="0"/>
                      </a:cubicBezTo>
                      <a:cubicBezTo>
                        <a:pt x="846702" y="-15806"/>
                        <a:pt x="1125390" y="135091"/>
                        <a:pt x="1124718" y="281315"/>
                      </a:cubicBezTo>
                      <a:cubicBezTo>
                        <a:pt x="1158937" y="482764"/>
                        <a:pt x="899319" y="526322"/>
                        <a:pt x="562359" y="562630"/>
                      </a:cubicBezTo>
                      <a:cubicBezTo>
                        <a:pt x="241556" y="556172"/>
                        <a:pt x="3619" y="435256"/>
                        <a:pt x="0" y="281315"/>
                      </a:cubicBezTo>
                      <a:close/>
                    </a:path>
                    <a:path w="1124717" h="562630" stroke="0" extrusionOk="0">
                      <a:moveTo>
                        <a:pt x="0" y="281315"/>
                      </a:moveTo>
                      <a:cubicBezTo>
                        <a:pt x="-67177" y="137757"/>
                        <a:pt x="239232" y="16621"/>
                        <a:pt x="562359" y="0"/>
                      </a:cubicBezTo>
                      <a:cubicBezTo>
                        <a:pt x="880167" y="-4344"/>
                        <a:pt x="1147554" y="114624"/>
                        <a:pt x="1124718" y="281315"/>
                      </a:cubicBezTo>
                      <a:cubicBezTo>
                        <a:pt x="1137398" y="438463"/>
                        <a:pt x="839639" y="572015"/>
                        <a:pt x="562359" y="562630"/>
                      </a:cubicBezTo>
                      <a:cubicBezTo>
                        <a:pt x="252270" y="558701"/>
                        <a:pt x="-5555" y="434364"/>
                        <a:pt x="0" y="281315"/>
                      </a:cubicBezTo>
                      <a:close/>
                    </a:path>
                  </a:pathLst>
                </a:custGeom>
                <a:solidFill>
                  <a:schemeClr val="accent2">
                    <a:lumMod val="40000"/>
                    <a:lumOff val="60000"/>
                  </a:schemeClr>
                </a:solidFill>
                <a:ln w="28575">
                  <a:solidFill>
                    <a:schemeClr val="tx1"/>
                  </a:solidFill>
                  <a:extLst>
                    <a:ext uri="{C807C97D-BFC1-408E-A445-0C87EB9F89A2}">
                      <ask:lineSketchStyleProps xmlns:ask="http://schemas.microsoft.com/office/drawing/2018/sketchyshapes" sd="3414648936">
                        <a:prstGeom prst="ellipse">
                          <a:avLst/>
                        </a:prstGeom>
                        <ask:type>
                          <ask:lineSketchFreehand/>
                        </ask:type>
                      </ask:lineSketchStyleProps>
                    </a:ext>
                  </a:extLst>
                </a:ln>
              </p:spPr>
              <p:txBody>
                <a:bodyPr wrap="square" rtlCol="0" anchor="ctr">
                  <a:spAutoFit/>
                </a:bodyPr>
                <a:lstStyle/>
                <a:p>
                  <a:pPr algn="ctr"/>
                  <a:r>
                    <a:rPr lang="de-DE" sz="1000" dirty="0">
                      <a:solidFill>
                        <a:schemeClr val="tx1"/>
                      </a:solidFill>
                    </a:rPr>
                    <a:t>Wem oder was?</a:t>
                  </a:r>
                </a:p>
              </p:txBody>
            </p:sp>
            <p:sp>
              <p:nvSpPr>
                <p:cNvPr id="23" name="Ellipse 22">
                  <a:extLst>
                    <a:ext uri="{FF2B5EF4-FFF2-40B4-BE49-F238E27FC236}">
                      <a16:creationId xmlns:a16="http://schemas.microsoft.com/office/drawing/2014/main" id="{B0E79F76-DD93-3BDF-FEAA-2B192C9DE1FE}"/>
                    </a:ext>
                  </a:extLst>
                </p:cNvPr>
                <p:cNvSpPr/>
                <p:nvPr/>
              </p:nvSpPr>
              <p:spPr>
                <a:xfrm>
                  <a:off x="3876274" y="1744307"/>
                  <a:ext cx="1100030" cy="346234"/>
                </a:xfrm>
                <a:custGeom>
                  <a:avLst/>
                  <a:gdLst>
                    <a:gd name="connsiteX0" fmla="*/ 0 w 1100030"/>
                    <a:gd name="connsiteY0" fmla="*/ 173117 h 346234"/>
                    <a:gd name="connsiteX1" fmla="*/ 550015 w 1100030"/>
                    <a:gd name="connsiteY1" fmla="*/ 0 h 346234"/>
                    <a:gd name="connsiteX2" fmla="*/ 1100030 w 1100030"/>
                    <a:gd name="connsiteY2" fmla="*/ 173117 h 346234"/>
                    <a:gd name="connsiteX3" fmla="*/ 550015 w 1100030"/>
                    <a:gd name="connsiteY3" fmla="*/ 346234 h 346234"/>
                    <a:gd name="connsiteX4" fmla="*/ 0 w 1100030"/>
                    <a:gd name="connsiteY4" fmla="*/ 173117 h 34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30" h="346234" fill="none" extrusionOk="0">
                      <a:moveTo>
                        <a:pt x="0" y="173117"/>
                      </a:moveTo>
                      <a:cubicBezTo>
                        <a:pt x="-28149" y="47318"/>
                        <a:pt x="293426" y="-29003"/>
                        <a:pt x="550015" y="0"/>
                      </a:cubicBezTo>
                      <a:cubicBezTo>
                        <a:pt x="834097" y="-11857"/>
                        <a:pt x="1101227" y="93804"/>
                        <a:pt x="1100030" y="173117"/>
                      </a:cubicBezTo>
                      <a:cubicBezTo>
                        <a:pt x="1106841" y="277899"/>
                        <a:pt x="864021" y="332138"/>
                        <a:pt x="550015" y="346234"/>
                      </a:cubicBezTo>
                      <a:cubicBezTo>
                        <a:pt x="231253" y="336759"/>
                        <a:pt x="18908" y="261280"/>
                        <a:pt x="0" y="173117"/>
                      </a:cubicBezTo>
                      <a:close/>
                    </a:path>
                    <a:path w="1100030" h="346234" stroke="0" extrusionOk="0">
                      <a:moveTo>
                        <a:pt x="0" y="173117"/>
                      </a:moveTo>
                      <a:cubicBezTo>
                        <a:pt x="-48839" y="86092"/>
                        <a:pt x="241868" y="5806"/>
                        <a:pt x="550015" y="0"/>
                      </a:cubicBezTo>
                      <a:cubicBezTo>
                        <a:pt x="871879" y="-10880"/>
                        <a:pt x="1103061" y="76004"/>
                        <a:pt x="1100030" y="173117"/>
                      </a:cubicBezTo>
                      <a:cubicBezTo>
                        <a:pt x="1106171" y="269590"/>
                        <a:pt x="828094" y="353472"/>
                        <a:pt x="550015" y="346234"/>
                      </a:cubicBezTo>
                      <a:cubicBezTo>
                        <a:pt x="247207" y="338610"/>
                        <a:pt x="-16653" y="261783"/>
                        <a:pt x="0" y="173117"/>
                      </a:cubicBezTo>
                      <a:close/>
                    </a:path>
                  </a:pathLst>
                </a:custGeom>
                <a:grpFill/>
                <a:ln w="28575">
                  <a:solidFill>
                    <a:schemeClr val="tx1"/>
                  </a:solidFill>
                  <a:extLst>
                    <a:ext uri="{C807C97D-BFC1-408E-A445-0C87EB9F89A2}">
                      <ask:lineSketchStyleProps xmlns:ask="http://schemas.microsoft.com/office/drawing/2018/sketchyshapes" sd="3414648936">
                        <a:prstGeom prst="ellipse">
                          <a:avLst/>
                        </a:prstGeom>
                        <ask:type>
                          <ask:lineSketchFreehand/>
                        </ask:type>
                      </ask:lineSketchStyleProps>
                    </a:ext>
                  </a:extLst>
                </a:ln>
              </p:spPr>
              <p:txBody>
                <a:bodyPr wrap="square" rtlCol="0" anchor="ctr">
                  <a:spAutoFit/>
                </a:bodyPr>
                <a:lstStyle/>
                <a:p>
                  <a:pPr algn="ctr"/>
                  <a:r>
                    <a:rPr lang="de-DE" sz="1000" dirty="0">
                      <a:solidFill>
                        <a:schemeClr val="tx1"/>
                      </a:solidFill>
                    </a:rPr>
                    <a:t>Wessen?</a:t>
                  </a:r>
                </a:p>
              </p:txBody>
            </p:sp>
            <p:sp>
              <p:nvSpPr>
                <p:cNvPr id="25" name="Ellipse 24">
                  <a:extLst>
                    <a:ext uri="{FF2B5EF4-FFF2-40B4-BE49-F238E27FC236}">
                      <a16:creationId xmlns:a16="http://schemas.microsoft.com/office/drawing/2014/main" id="{9F32A22B-7537-7435-F988-95B4790A1A20}"/>
                    </a:ext>
                  </a:extLst>
                </p:cNvPr>
                <p:cNvSpPr/>
                <p:nvPr/>
              </p:nvSpPr>
              <p:spPr>
                <a:xfrm>
                  <a:off x="3883339" y="4355451"/>
                  <a:ext cx="1100030" cy="605909"/>
                </a:xfrm>
                <a:custGeom>
                  <a:avLst/>
                  <a:gdLst>
                    <a:gd name="connsiteX0" fmla="*/ 0 w 1100030"/>
                    <a:gd name="connsiteY0" fmla="*/ 302955 h 605909"/>
                    <a:gd name="connsiteX1" fmla="*/ 550015 w 1100030"/>
                    <a:gd name="connsiteY1" fmla="*/ 0 h 605909"/>
                    <a:gd name="connsiteX2" fmla="*/ 1100030 w 1100030"/>
                    <a:gd name="connsiteY2" fmla="*/ 302955 h 605909"/>
                    <a:gd name="connsiteX3" fmla="*/ 550015 w 1100030"/>
                    <a:gd name="connsiteY3" fmla="*/ 605910 h 605909"/>
                    <a:gd name="connsiteX4" fmla="*/ 0 w 1100030"/>
                    <a:gd name="connsiteY4" fmla="*/ 302955 h 605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30" h="605909" fill="none" extrusionOk="0">
                      <a:moveTo>
                        <a:pt x="0" y="302955"/>
                      </a:moveTo>
                      <a:cubicBezTo>
                        <a:pt x="12757" y="164913"/>
                        <a:pt x="304985" y="7708"/>
                        <a:pt x="550015" y="0"/>
                      </a:cubicBezTo>
                      <a:cubicBezTo>
                        <a:pt x="862561" y="37016"/>
                        <a:pt x="1096110" y="136319"/>
                        <a:pt x="1100030" y="302955"/>
                      </a:cubicBezTo>
                      <a:cubicBezTo>
                        <a:pt x="1041487" y="467308"/>
                        <a:pt x="828286" y="583843"/>
                        <a:pt x="550015" y="605910"/>
                      </a:cubicBezTo>
                      <a:cubicBezTo>
                        <a:pt x="276513" y="598511"/>
                        <a:pt x="-15344" y="451394"/>
                        <a:pt x="0" y="302955"/>
                      </a:cubicBezTo>
                      <a:close/>
                    </a:path>
                    <a:path w="1100030" h="605909" stroke="0" extrusionOk="0">
                      <a:moveTo>
                        <a:pt x="0" y="302955"/>
                      </a:moveTo>
                      <a:cubicBezTo>
                        <a:pt x="5876" y="154724"/>
                        <a:pt x="264141" y="-44060"/>
                        <a:pt x="550015" y="0"/>
                      </a:cubicBezTo>
                      <a:cubicBezTo>
                        <a:pt x="839565" y="-31668"/>
                        <a:pt x="1127236" y="130226"/>
                        <a:pt x="1100030" y="302955"/>
                      </a:cubicBezTo>
                      <a:cubicBezTo>
                        <a:pt x="1156972" y="479152"/>
                        <a:pt x="889771" y="555014"/>
                        <a:pt x="550015" y="605910"/>
                      </a:cubicBezTo>
                      <a:cubicBezTo>
                        <a:pt x="250945" y="618441"/>
                        <a:pt x="-7872" y="435559"/>
                        <a:pt x="0" y="302955"/>
                      </a:cubicBezTo>
                      <a:close/>
                    </a:path>
                  </a:pathLst>
                </a:custGeom>
                <a:grpFill/>
                <a:ln w="28575">
                  <a:solidFill>
                    <a:schemeClr val="tx1"/>
                  </a:solidFill>
                  <a:extLst>
                    <a:ext uri="{C807C97D-BFC1-408E-A445-0C87EB9F89A2}">
                      <ask:lineSketchStyleProps xmlns:ask="http://schemas.microsoft.com/office/drawing/2018/sketchyshapes" sd="86837363">
                        <a:prstGeom prst="ellipse">
                          <a:avLst/>
                        </a:prstGeom>
                        <ask:type>
                          <ask:lineSketchFreehand/>
                        </ask:type>
                      </ask:lineSketchStyleProps>
                    </a:ext>
                  </a:extLst>
                </a:ln>
              </p:spPr>
              <p:txBody>
                <a:bodyPr wrap="square" rtlCol="0" anchor="ctr">
                  <a:spAutoFit/>
                </a:bodyPr>
                <a:lstStyle/>
                <a:p>
                  <a:pPr algn="ctr"/>
                  <a:r>
                    <a:rPr lang="de-DE" sz="1050" b="1" dirty="0">
                      <a:solidFill>
                        <a:schemeClr val="tx1"/>
                      </a:solidFill>
                    </a:rPr>
                    <a:t>Genitiv-objekt</a:t>
                  </a:r>
                </a:p>
              </p:txBody>
            </p:sp>
            <p:sp>
              <p:nvSpPr>
                <p:cNvPr id="26" name="Ellipse 25">
                  <a:extLst>
                    <a:ext uri="{FF2B5EF4-FFF2-40B4-BE49-F238E27FC236}">
                      <a16:creationId xmlns:a16="http://schemas.microsoft.com/office/drawing/2014/main" id="{ADC43FDB-23D7-C1DA-BCAB-07F8B4F4B2E2}"/>
                    </a:ext>
                  </a:extLst>
                </p:cNvPr>
                <p:cNvSpPr/>
                <p:nvPr/>
              </p:nvSpPr>
              <p:spPr>
                <a:xfrm>
                  <a:off x="4615788" y="4797980"/>
                  <a:ext cx="1100029" cy="605909"/>
                </a:xfrm>
                <a:custGeom>
                  <a:avLst/>
                  <a:gdLst>
                    <a:gd name="connsiteX0" fmla="*/ 0 w 1100029"/>
                    <a:gd name="connsiteY0" fmla="*/ 302955 h 605909"/>
                    <a:gd name="connsiteX1" fmla="*/ 550015 w 1100029"/>
                    <a:gd name="connsiteY1" fmla="*/ 0 h 605909"/>
                    <a:gd name="connsiteX2" fmla="*/ 1100030 w 1100029"/>
                    <a:gd name="connsiteY2" fmla="*/ 302955 h 605909"/>
                    <a:gd name="connsiteX3" fmla="*/ 550015 w 1100029"/>
                    <a:gd name="connsiteY3" fmla="*/ 605910 h 605909"/>
                    <a:gd name="connsiteX4" fmla="*/ 0 w 1100029"/>
                    <a:gd name="connsiteY4" fmla="*/ 302955 h 605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29" h="605909" fill="none" extrusionOk="0">
                      <a:moveTo>
                        <a:pt x="0" y="302955"/>
                      </a:moveTo>
                      <a:cubicBezTo>
                        <a:pt x="12757" y="164913"/>
                        <a:pt x="304985" y="7708"/>
                        <a:pt x="550015" y="0"/>
                      </a:cubicBezTo>
                      <a:cubicBezTo>
                        <a:pt x="862561" y="37016"/>
                        <a:pt x="1096110" y="136319"/>
                        <a:pt x="1100030" y="302955"/>
                      </a:cubicBezTo>
                      <a:cubicBezTo>
                        <a:pt x="1041487" y="467308"/>
                        <a:pt x="828286" y="583843"/>
                        <a:pt x="550015" y="605910"/>
                      </a:cubicBezTo>
                      <a:cubicBezTo>
                        <a:pt x="276513" y="598511"/>
                        <a:pt x="-15344" y="451394"/>
                        <a:pt x="0" y="302955"/>
                      </a:cubicBezTo>
                      <a:close/>
                    </a:path>
                    <a:path w="1100029" h="605909" stroke="0" extrusionOk="0">
                      <a:moveTo>
                        <a:pt x="0" y="302955"/>
                      </a:moveTo>
                      <a:cubicBezTo>
                        <a:pt x="5876" y="154724"/>
                        <a:pt x="264141" y="-44060"/>
                        <a:pt x="550015" y="0"/>
                      </a:cubicBezTo>
                      <a:cubicBezTo>
                        <a:pt x="839565" y="-31668"/>
                        <a:pt x="1127236" y="130226"/>
                        <a:pt x="1100030" y="302955"/>
                      </a:cubicBezTo>
                      <a:cubicBezTo>
                        <a:pt x="1156972" y="479152"/>
                        <a:pt x="889771" y="555014"/>
                        <a:pt x="550015" y="605910"/>
                      </a:cubicBezTo>
                      <a:cubicBezTo>
                        <a:pt x="250945" y="618441"/>
                        <a:pt x="-7872" y="435559"/>
                        <a:pt x="0" y="302955"/>
                      </a:cubicBezTo>
                      <a:close/>
                    </a:path>
                  </a:pathLst>
                </a:custGeom>
                <a:solidFill>
                  <a:schemeClr val="accent2">
                    <a:lumMod val="40000"/>
                    <a:lumOff val="60000"/>
                  </a:schemeClr>
                </a:solidFill>
                <a:ln w="28575">
                  <a:solidFill>
                    <a:schemeClr val="tx1"/>
                  </a:solidFill>
                  <a:extLst>
                    <a:ext uri="{C807C97D-BFC1-408E-A445-0C87EB9F89A2}">
                      <ask:lineSketchStyleProps xmlns:ask="http://schemas.microsoft.com/office/drawing/2018/sketchyshapes" sd="86837363">
                        <a:prstGeom prst="ellipse">
                          <a:avLst/>
                        </a:prstGeom>
                        <ask:type>
                          <ask:lineSketchFreehand/>
                        </ask:type>
                      </ask:lineSketchStyleProps>
                    </a:ext>
                  </a:extLst>
                </a:ln>
              </p:spPr>
              <p:txBody>
                <a:bodyPr wrap="square" rtlCol="0" anchor="ctr">
                  <a:spAutoFit/>
                </a:bodyPr>
                <a:lstStyle/>
                <a:p>
                  <a:pPr algn="ctr"/>
                  <a:r>
                    <a:rPr lang="de-DE" sz="1050" b="1" dirty="0">
                      <a:solidFill>
                        <a:schemeClr val="tx1"/>
                      </a:solidFill>
                    </a:rPr>
                    <a:t>Dativ-objekt</a:t>
                  </a:r>
                </a:p>
              </p:txBody>
            </p:sp>
            <p:sp>
              <p:nvSpPr>
                <p:cNvPr id="27" name="Ellipse 26">
                  <a:extLst>
                    <a:ext uri="{FF2B5EF4-FFF2-40B4-BE49-F238E27FC236}">
                      <a16:creationId xmlns:a16="http://schemas.microsoft.com/office/drawing/2014/main" id="{985CB636-3721-AE43-62EB-E5991B64C241}"/>
                    </a:ext>
                  </a:extLst>
                </p:cNvPr>
                <p:cNvSpPr/>
                <p:nvPr/>
              </p:nvSpPr>
              <p:spPr>
                <a:xfrm>
                  <a:off x="5567566" y="5084545"/>
                  <a:ext cx="1100029" cy="605909"/>
                </a:xfrm>
                <a:custGeom>
                  <a:avLst/>
                  <a:gdLst>
                    <a:gd name="connsiteX0" fmla="*/ 0 w 1100029"/>
                    <a:gd name="connsiteY0" fmla="*/ 302955 h 605909"/>
                    <a:gd name="connsiteX1" fmla="*/ 550015 w 1100029"/>
                    <a:gd name="connsiteY1" fmla="*/ 0 h 605909"/>
                    <a:gd name="connsiteX2" fmla="*/ 1100030 w 1100029"/>
                    <a:gd name="connsiteY2" fmla="*/ 302955 h 605909"/>
                    <a:gd name="connsiteX3" fmla="*/ 550015 w 1100029"/>
                    <a:gd name="connsiteY3" fmla="*/ 605910 h 605909"/>
                    <a:gd name="connsiteX4" fmla="*/ 0 w 1100029"/>
                    <a:gd name="connsiteY4" fmla="*/ 302955 h 605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29" h="605909" fill="none" extrusionOk="0">
                      <a:moveTo>
                        <a:pt x="0" y="302955"/>
                      </a:moveTo>
                      <a:cubicBezTo>
                        <a:pt x="12757" y="164913"/>
                        <a:pt x="304985" y="7708"/>
                        <a:pt x="550015" y="0"/>
                      </a:cubicBezTo>
                      <a:cubicBezTo>
                        <a:pt x="862561" y="37016"/>
                        <a:pt x="1096110" y="136319"/>
                        <a:pt x="1100030" y="302955"/>
                      </a:cubicBezTo>
                      <a:cubicBezTo>
                        <a:pt x="1041487" y="467308"/>
                        <a:pt x="828286" y="583843"/>
                        <a:pt x="550015" y="605910"/>
                      </a:cubicBezTo>
                      <a:cubicBezTo>
                        <a:pt x="276513" y="598511"/>
                        <a:pt x="-15344" y="451394"/>
                        <a:pt x="0" y="302955"/>
                      </a:cubicBezTo>
                      <a:close/>
                    </a:path>
                    <a:path w="1100029" h="605909" stroke="0" extrusionOk="0">
                      <a:moveTo>
                        <a:pt x="0" y="302955"/>
                      </a:moveTo>
                      <a:cubicBezTo>
                        <a:pt x="5876" y="154724"/>
                        <a:pt x="264141" y="-44060"/>
                        <a:pt x="550015" y="0"/>
                      </a:cubicBezTo>
                      <a:cubicBezTo>
                        <a:pt x="839565" y="-31668"/>
                        <a:pt x="1127236" y="130226"/>
                        <a:pt x="1100030" y="302955"/>
                      </a:cubicBezTo>
                      <a:cubicBezTo>
                        <a:pt x="1156972" y="479152"/>
                        <a:pt x="889771" y="555014"/>
                        <a:pt x="550015" y="605910"/>
                      </a:cubicBezTo>
                      <a:cubicBezTo>
                        <a:pt x="250945" y="618441"/>
                        <a:pt x="-7872" y="435559"/>
                        <a:pt x="0" y="302955"/>
                      </a:cubicBezTo>
                      <a:close/>
                    </a:path>
                  </a:pathLst>
                </a:custGeom>
                <a:solidFill>
                  <a:schemeClr val="accent2">
                    <a:lumMod val="60000"/>
                    <a:lumOff val="40000"/>
                  </a:schemeClr>
                </a:solidFill>
                <a:ln w="28575">
                  <a:solidFill>
                    <a:schemeClr val="tx1"/>
                  </a:solidFill>
                  <a:extLst>
                    <a:ext uri="{C807C97D-BFC1-408E-A445-0C87EB9F89A2}">
                      <ask:lineSketchStyleProps xmlns:ask="http://schemas.microsoft.com/office/drawing/2018/sketchyshapes" sd="86837363">
                        <a:prstGeom prst="ellipse">
                          <a:avLst/>
                        </a:prstGeom>
                        <ask:type>
                          <ask:lineSketchFreehand/>
                        </ask:type>
                      </ask:lineSketchStyleProps>
                    </a:ext>
                  </a:extLst>
                </a:ln>
              </p:spPr>
              <p:txBody>
                <a:bodyPr wrap="square" rtlCol="0" anchor="ctr">
                  <a:spAutoFit/>
                </a:bodyPr>
                <a:lstStyle/>
                <a:p>
                  <a:pPr algn="ctr"/>
                  <a:r>
                    <a:rPr lang="de-DE" sz="1050" b="1" dirty="0">
                      <a:solidFill>
                        <a:schemeClr val="tx1"/>
                      </a:solidFill>
                    </a:rPr>
                    <a:t>Akkusativ-objekt</a:t>
                  </a:r>
                </a:p>
              </p:txBody>
            </p:sp>
            <p:sp>
              <p:nvSpPr>
                <p:cNvPr id="42" name="Ellipse 41">
                  <a:extLst>
                    <a:ext uri="{FF2B5EF4-FFF2-40B4-BE49-F238E27FC236}">
                      <a16:creationId xmlns:a16="http://schemas.microsoft.com/office/drawing/2014/main" id="{1BEEAB00-001D-DA61-7091-379B81D54AC8}"/>
                    </a:ext>
                  </a:extLst>
                </p:cNvPr>
                <p:cNvSpPr/>
                <p:nvPr/>
              </p:nvSpPr>
              <p:spPr>
                <a:xfrm>
                  <a:off x="6123646" y="1666347"/>
                  <a:ext cx="1501200" cy="562630"/>
                </a:xfrm>
                <a:custGeom>
                  <a:avLst/>
                  <a:gdLst>
                    <a:gd name="connsiteX0" fmla="*/ 0 w 1501200"/>
                    <a:gd name="connsiteY0" fmla="*/ 281315 h 562630"/>
                    <a:gd name="connsiteX1" fmla="*/ 750600 w 1501200"/>
                    <a:gd name="connsiteY1" fmla="*/ 0 h 562630"/>
                    <a:gd name="connsiteX2" fmla="*/ 1501200 w 1501200"/>
                    <a:gd name="connsiteY2" fmla="*/ 281315 h 562630"/>
                    <a:gd name="connsiteX3" fmla="*/ 750600 w 1501200"/>
                    <a:gd name="connsiteY3" fmla="*/ 562630 h 562630"/>
                    <a:gd name="connsiteX4" fmla="*/ 0 w 1501200"/>
                    <a:gd name="connsiteY4" fmla="*/ 281315 h 56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00" h="562630" fill="none" extrusionOk="0">
                      <a:moveTo>
                        <a:pt x="0" y="281315"/>
                      </a:moveTo>
                      <a:cubicBezTo>
                        <a:pt x="-48906" y="73498"/>
                        <a:pt x="398014" y="-38091"/>
                        <a:pt x="750600" y="0"/>
                      </a:cubicBezTo>
                      <a:cubicBezTo>
                        <a:pt x="1138906" y="-15806"/>
                        <a:pt x="1501872" y="135091"/>
                        <a:pt x="1501200" y="281315"/>
                      </a:cubicBezTo>
                      <a:cubicBezTo>
                        <a:pt x="1526855" y="471230"/>
                        <a:pt x="1171318" y="554134"/>
                        <a:pt x="750600" y="562630"/>
                      </a:cubicBezTo>
                      <a:cubicBezTo>
                        <a:pt x="325834" y="556172"/>
                        <a:pt x="3619" y="435256"/>
                        <a:pt x="0" y="281315"/>
                      </a:cubicBezTo>
                      <a:close/>
                    </a:path>
                    <a:path w="1501200" h="562630" stroke="0" extrusionOk="0">
                      <a:moveTo>
                        <a:pt x="0" y="281315"/>
                      </a:moveTo>
                      <a:cubicBezTo>
                        <a:pt x="-74185" y="138989"/>
                        <a:pt x="310086" y="34407"/>
                        <a:pt x="750600" y="0"/>
                      </a:cubicBezTo>
                      <a:cubicBezTo>
                        <a:pt x="1172371" y="-4344"/>
                        <a:pt x="1524036" y="114624"/>
                        <a:pt x="1501200" y="281315"/>
                      </a:cubicBezTo>
                      <a:cubicBezTo>
                        <a:pt x="1566220" y="445816"/>
                        <a:pt x="1107387" y="578907"/>
                        <a:pt x="750600" y="562630"/>
                      </a:cubicBezTo>
                      <a:cubicBezTo>
                        <a:pt x="336548" y="558701"/>
                        <a:pt x="-5555" y="434364"/>
                        <a:pt x="0" y="281315"/>
                      </a:cubicBezTo>
                      <a:close/>
                    </a:path>
                  </a:pathLst>
                </a:custGeom>
                <a:solidFill>
                  <a:schemeClr val="accent2">
                    <a:lumMod val="75000"/>
                  </a:schemeClr>
                </a:solidFill>
                <a:ln w="28575">
                  <a:solidFill>
                    <a:schemeClr val="tx1"/>
                  </a:solidFill>
                  <a:extLst>
                    <a:ext uri="{C807C97D-BFC1-408E-A445-0C87EB9F89A2}">
                      <ask:lineSketchStyleProps xmlns:ask="http://schemas.microsoft.com/office/drawing/2018/sketchyshapes" sd="3414648936">
                        <a:prstGeom prst="ellipse">
                          <a:avLst/>
                        </a:prstGeom>
                        <ask:type>
                          <ask:lineSketchFreehand/>
                        </ask:type>
                      </ask:lineSketchStyleProps>
                    </a:ext>
                  </a:extLst>
                </a:ln>
              </p:spPr>
              <p:txBody>
                <a:bodyPr wrap="square" rtlCol="0" anchor="ctr">
                  <a:spAutoFit/>
                </a:bodyPr>
                <a:lstStyle/>
                <a:p>
                  <a:pPr algn="ctr"/>
                  <a:r>
                    <a:rPr lang="de-DE" sz="1000" dirty="0">
                      <a:solidFill>
                        <a:schemeClr val="tx1"/>
                      </a:solidFill>
                    </a:rPr>
                    <a:t>Präposition + Kasusfrage?</a:t>
                  </a:r>
                </a:p>
              </p:txBody>
            </p:sp>
            <p:sp>
              <p:nvSpPr>
                <p:cNvPr id="43" name="Ellipse 42">
                  <a:extLst>
                    <a:ext uri="{FF2B5EF4-FFF2-40B4-BE49-F238E27FC236}">
                      <a16:creationId xmlns:a16="http://schemas.microsoft.com/office/drawing/2014/main" id="{7C8577FF-7680-E469-A45A-F3F5A7814CB0}"/>
                    </a:ext>
                  </a:extLst>
                </p:cNvPr>
                <p:cNvSpPr/>
                <p:nvPr/>
              </p:nvSpPr>
              <p:spPr>
                <a:xfrm>
                  <a:off x="6271110" y="4609957"/>
                  <a:ext cx="1398708" cy="584269"/>
                </a:xfrm>
                <a:custGeom>
                  <a:avLst/>
                  <a:gdLst>
                    <a:gd name="connsiteX0" fmla="*/ 0 w 1398708"/>
                    <a:gd name="connsiteY0" fmla="*/ 292135 h 584269"/>
                    <a:gd name="connsiteX1" fmla="*/ 699354 w 1398708"/>
                    <a:gd name="connsiteY1" fmla="*/ 0 h 584269"/>
                    <a:gd name="connsiteX2" fmla="*/ 1398708 w 1398708"/>
                    <a:gd name="connsiteY2" fmla="*/ 292135 h 584269"/>
                    <a:gd name="connsiteX3" fmla="*/ 699354 w 1398708"/>
                    <a:gd name="connsiteY3" fmla="*/ 584270 h 584269"/>
                    <a:gd name="connsiteX4" fmla="*/ 0 w 1398708"/>
                    <a:gd name="connsiteY4" fmla="*/ 292135 h 58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08" h="584269" fill="none" extrusionOk="0">
                      <a:moveTo>
                        <a:pt x="0" y="292135"/>
                      </a:moveTo>
                      <a:cubicBezTo>
                        <a:pt x="18062" y="172241"/>
                        <a:pt x="390218" y="10119"/>
                        <a:pt x="699354" y="0"/>
                      </a:cubicBezTo>
                      <a:cubicBezTo>
                        <a:pt x="1091693" y="25697"/>
                        <a:pt x="1383607" y="133415"/>
                        <a:pt x="1398708" y="292135"/>
                      </a:cubicBezTo>
                      <a:cubicBezTo>
                        <a:pt x="1356606" y="451345"/>
                        <a:pt x="1035706" y="541087"/>
                        <a:pt x="699354" y="584270"/>
                      </a:cubicBezTo>
                      <a:cubicBezTo>
                        <a:pt x="316903" y="583343"/>
                        <a:pt x="-21413" y="427131"/>
                        <a:pt x="0" y="292135"/>
                      </a:cubicBezTo>
                      <a:close/>
                    </a:path>
                    <a:path w="1398708" h="584269" stroke="0" extrusionOk="0">
                      <a:moveTo>
                        <a:pt x="0" y="292135"/>
                      </a:moveTo>
                      <a:cubicBezTo>
                        <a:pt x="6213" y="150973"/>
                        <a:pt x="328272" y="-37335"/>
                        <a:pt x="699354" y="0"/>
                      </a:cubicBezTo>
                      <a:cubicBezTo>
                        <a:pt x="1074354" y="-25047"/>
                        <a:pt x="1425785" y="125407"/>
                        <a:pt x="1398708" y="292135"/>
                      </a:cubicBezTo>
                      <a:cubicBezTo>
                        <a:pt x="1419638" y="456741"/>
                        <a:pt x="1107247" y="553653"/>
                        <a:pt x="699354" y="584270"/>
                      </a:cubicBezTo>
                      <a:cubicBezTo>
                        <a:pt x="319191" y="600497"/>
                        <a:pt x="-3811" y="436674"/>
                        <a:pt x="0" y="292135"/>
                      </a:cubicBezTo>
                      <a:close/>
                    </a:path>
                  </a:pathLst>
                </a:custGeom>
                <a:solidFill>
                  <a:schemeClr val="accent2">
                    <a:lumMod val="75000"/>
                  </a:schemeClr>
                </a:solidFill>
                <a:ln w="28575">
                  <a:solidFill>
                    <a:schemeClr val="tx1"/>
                  </a:solidFill>
                  <a:extLst>
                    <a:ext uri="{C807C97D-BFC1-408E-A445-0C87EB9F89A2}">
                      <ask:lineSketchStyleProps xmlns:ask="http://schemas.microsoft.com/office/drawing/2018/sketchyshapes" sd="86837363">
                        <a:prstGeom prst="ellipse">
                          <a:avLst/>
                        </a:prstGeom>
                        <ask:type>
                          <ask:lineSketchFreehand/>
                        </ask:type>
                      </ask:lineSketchStyleProps>
                    </a:ext>
                  </a:extLst>
                </a:ln>
              </p:spPr>
              <p:txBody>
                <a:bodyPr wrap="square" rtlCol="0" anchor="ctr">
                  <a:spAutoFit/>
                </a:bodyPr>
                <a:lstStyle/>
                <a:p>
                  <a:pPr algn="ctr"/>
                  <a:r>
                    <a:rPr lang="de-DE" sz="1050" b="1" dirty="0">
                      <a:solidFill>
                        <a:schemeClr val="tx1"/>
                      </a:solidFill>
                    </a:rPr>
                    <a:t>Präpositional</a:t>
                  </a:r>
                </a:p>
                <a:p>
                  <a:pPr algn="ctr"/>
                  <a:r>
                    <a:rPr lang="de-DE" sz="1050" b="1" dirty="0">
                      <a:solidFill>
                        <a:schemeClr val="tx1"/>
                      </a:solidFill>
                    </a:rPr>
                    <a:t>-objekt</a:t>
                  </a:r>
                </a:p>
              </p:txBody>
            </p:sp>
            <p:sp>
              <p:nvSpPr>
                <p:cNvPr id="24" name="Ellipse 23">
                  <a:extLst>
                    <a:ext uri="{FF2B5EF4-FFF2-40B4-BE49-F238E27FC236}">
                      <a16:creationId xmlns:a16="http://schemas.microsoft.com/office/drawing/2014/main" id="{88151BDE-E4C8-03D5-E724-1AB5ABAD1FC3}"/>
                    </a:ext>
                  </a:extLst>
                </p:cNvPr>
                <p:cNvSpPr/>
                <p:nvPr/>
              </p:nvSpPr>
              <p:spPr>
                <a:xfrm>
                  <a:off x="5519254" y="2085977"/>
                  <a:ext cx="1100030" cy="562630"/>
                </a:xfrm>
                <a:custGeom>
                  <a:avLst/>
                  <a:gdLst>
                    <a:gd name="connsiteX0" fmla="*/ 0 w 1100030"/>
                    <a:gd name="connsiteY0" fmla="*/ 281315 h 562630"/>
                    <a:gd name="connsiteX1" fmla="*/ 550015 w 1100030"/>
                    <a:gd name="connsiteY1" fmla="*/ 0 h 562630"/>
                    <a:gd name="connsiteX2" fmla="*/ 1100030 w 1100030"/>
                    <a:gd name="connsiteY2" fmla="*/ 281315 h 562630"/>
                    <a:gd name="connsiteX3" fmla="*/ 550015 w 1100030"/>
                    <a:gd name="connsiteY3" fmla="*/ 562630 h 562630"/>
                    <a:gd name="connsiteX4" fmla="*/ 0 w 1100030"/>
                    <a:gd name="connsiteY4" fmla="*/ 281315 h 56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30" h="562630" fill="none" extrusionOk="0">
                      <a:moveTo>
                        <a:pt x="0" y="281315"/>
                      </a:moveTo>
                      <a:cubicBezTo>
                        <a:pt x="-7066" y="118371"/>
                        <a:pt x="263791" y="-10784"/>
                        <a:pt x="550015" y="0"/>
                      </a:cubicBezTo>
                      <a:cubicBezTo>
                        <a:pt x="827541" y="-15806"/>
                        <a:pt x="1100702" y="135091"/>
                        <a:pt x="1100030" y="281315"/>
                      </a:cubicBezTo>
                      <a:cubicBezTo>
                        <a:pt x="1130091" y="477165"/>
                        <a:pt x="888676" y="514598"/>
                        <a:pt x="550015" y="562630"/>
                      </a:cubicBezTo>
                      <a:cubicBezTo>
                        <a:pt x="236029" y="556172"/>
                        <a:pt x="3619" y="435256"/>
                        <a:pt x="0" y="281315"/>
                      </a:cubicBezTo>
                      <a:close/>
                    </a:path>
                    <a:path w="1100030" h="562630" stroke="0" extrusionOk="0">
                      <a:moveTo>
                        <a:pt x="0" y="281315"/>
                      </a:moveTo>
                      <a:cubicBezTo>
                        <a:pt x="-36674" y="132396"/>
                        <a:pt x="210813" y="46950"/>
                        <a:pt x="550015" y="0"/>
                      </a:cubicBezTo>
                      <a:cubicBezTo>
                        <a:pt x="861006" y="-4344"/>
                        <a:pt x="1122866" y="114624"/>
                        <a:pt x="1100030" y="281315"/>
                      </a:cubicBezTo>
                      <a:cubicBezTo>
                        <a:pt x="1117023" y="439068"/>
                        <a:pt x="834966" y="567932"/>
                        <a:pt x="550015" y="562630"/>
                      </a:cubicBezTo>
                      <a:cubicBezTo>
                        <a:pt x="246743" y="558701"/>
                        <a:pt x="-5555" y="434364"/>
                        <a:pt x="0" y="281315"/>
                      </a:cubicBezTo>
                      <a:close/>
                    </a:path>
                  </a:pathLst>
                </a:custGeom>
                <a:solidFill>
                  <a:schemeClr val="accent2">
                    <a:lumMod val="60000"/>
                    <a:lumOff val="40000"/>
                  </a:schemeClr>
                </a:solidFill>
                <a:ln w="28575">
                  <a:solidFill>
                    <a:schemeClr val="tx1"/>
                  </a:solidFill>
                  <a:extLst>
                    <a:ext uri="{C807C97D-BFC1-408E-A445-0C87EB9F89A2}">
                      <ask:lineSketchStyleProps xmlns:ask="http://schemas.microsoft.com/office/drawing/2018/sketchyshapes" sd="3414648936">
                        <a:prstGeom prst="ellipse">
                          <a:avLst/>
                        </a:prstGeom>
                        <ask:type>
                          <ask:lineSketchFreehand/>
                        </ask:type>
                      </ask:lineSketchStyleProps>
                    </a:ext>
                  </a:extLst>
                </a:ln>
              </p:spPr>
              <p:txBody>
                <a:bodyPr wrap="square" rtlCol="0" anchor="ctr">
                  <a:spAutoFit/>
                </a:bodyPr>
                <a:lstStyle/>
                <a:p>
                  <a:pPr algn="ctr"/>
                  <a:r>
                    <a:rPr lang="de-DE" sz="1000" dirty="0">
                      <a:solidFill>
                        <a:schemeClr val="tx1"/>
                      </a:solidFill>
                    </a:rPr>
                    <a:t>Wen oder was?</a:t>
                  </a:r>
                </a:p>
              </p:txBody>
            </p:sp>
          </p:grpSp>
          <p:sp>
            <p:nvSpPr>
              <p:cNvPr id="56" name="Textfeld 55">
                <a:extLst>
                  <a:ext uri="{FF2B5EF4-FFF2-40B4-BE49-F238E27FC236}">
                    <a16:creationId xmlns:a16="http://schemas.microsoft.com/office/drawing/2014/main" id="{C801191A-8B27-700D-6AA2-7A8440013D1E}"/>
                  </a:ext>
                </a:extLst>
              </p:cNvPr>
              <p:cNvSpPr txBox="1"/>
              <p:nvPr/>
            </p:nvSpPr>
            <p:spPr>
              <a:xfrm>
                <a:off x="3847619" y="5812034"/>
                <a:ext cx="1092965" cy="507831"/>
              </a:xfrm>
              <a:custGeom>
                <a:avLst/>
                <a:gdLst>
                  <a:gd name="connsiteX0" fmla="*/ 0 w 1092965"/>
                  <a:gd name="connsiteY0" fmla="*/ 0 h 507831"/>
                  <a:gd name="connsiteX1" fmla="*/ 557412 w 1092965"/>
                  <a:gd name="connsiteY1" fmla="*/ 0 h 507831"/>
                  <a:gd name="connsiteX2" fmla="*/ 1092965 w 1092965"/>
                  <a:gd name="connsiteY2" fmla="*/ 0 h 507831"/>
                  <a:gd name="connsiteX3" fmla="*/ 1092965 w 1092965"/>
                  <a:gd name="connsiteY3" fmla="*/ 507831 h 507831"/>
                  <a:gd name="connsiteX4" fmla="*/ 524623 w 1092965"/>
                  <a:gd name="connsiteY4" fmla="*/ 507831 h 507831"/>
                  <a:gd name="connsiteX5" fmla="*/ 0 w 1092965"/>
                  <a:gd name="connsiteY5" fmla="*/ 507831 h 507831"/>
                  <a:gd name="connsiteX6" fmla="*/ 0 w 1092965"/>
                  <a:gd name="connsiteY6" fmla="*/ 0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965" h="507831" fill="none" extrusionOk="0">
                    <a:moveTo>
                      <a:pt x="0" y="0"/>
                    </a:moveTo>
                    <a:cubicBezTo>
                      <a:pt x="127809" y="-18154"/>
                      <a:pt x="436622" y="11473"/>
                      <a:pt x="557412" y="0"/>
                    </a:cubicBezTo>
                    <a:cubicBezTo>
                      <a:pt x="678202" y="-11473"/>
                      <a:pt x="847207" y="-16318"/>
                      <a:pt x="1092965" y="0"/>
                    </a:cubicBezTo>
                    <a:cubicBezTo>
                      <a:pt x="1109784" y="177650"/>
                      <a:pt x="1080996" y="392675"/>
                      <a:pt x="1092965" y="507831"/>
                    </a:cubicBezTo>
                    <a:cubicBezTo>
                      <a:pt x="865845" y="513488"/>
                      <a:pt x="768795" y="527470"/>
                      <a:pt x="524623" y="507831"/>
                    </a:cubicBezTo>
                    <a:cubicBezTo>
                      <a:pt x="280451" y="488192"/>
                      <a:pt x="222246" y="511995"/>
                      <a:pt x="0" y="507831"/>
                    </a:cubicBezTo>
                    <a:cubicBezTo>
                      <a:pt x="13489" y="365822"/>
                      <a:pt x="12138" y="140548"/>
                      <a:pt x="0" y="0"/>
                    </a:cubicBezTo>
                    <a:close/>
                  </a:path>
                  <a:path w="1092965" h="507831" stroke="0" extrusionOk="0">
                    <a:moveTo>
                      <a:pt x="0" y="0"/>
                    </a:moveTo>
                    <a:cubicBezTo>
                      <a:pt x="213377" y="-15984"/>
                      <a:pt x="355885" y="-3364"/>
                      <a:pt x="546483" y="0"/>
                    </a:cubicBezTo>
                    <a:cubicBezTo>
                      <a:pt x="737081" y="3364"/>
                      <a:pt x="865173" y="20767"/>
                      <a:pt x="1092965" y="0"/>
                    </a:cubicBezTo>
                    <a:cubicBezTo>
                      <a:pt x="1072138" y="157878"/>
                      <a:pt x="1086686" y="328091"/>
                      <a:pt x="1092965" y="507831"/>
                    </a:cubicBezTo>
                    <a:cubicBezTo>
                      <a:pt x="861988" y="494792"/>
                      <a:pt x="731522" y="530440"/>
                      <a:pt x="568342" y="507831"/>
                    </a:cubicBezTo>
                    <a:cubicBezTo>
                      <a:pt x="405162" y="485222"/>
                      <a:pt x="163779" y="480514"/>
                      <a:pt x="0" y="507831"/>
                    </a:cubicBezTo>
                    <a:cubicBezTo>
                      <a:pt x="-6023" y="371256"/>
                      <a:pt x="-979" y="193114"/>
                      <a:pt x="0" y="0"/>
                    </a:cubicBezTo>
                    <a:close/>
                  </a:path>
                </a:pathLst>
              </a:custGeom>
              <a:solidFill>
                <a:schemeClr val="accent2">
                  <a:lumMod val="20000"/>
                  <a:lumOff val="8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900" dirty="0">
                    <a:latin typeface="123Marker" panose="02000603000000000000" pitchFamily="2" charset="0"/>
                    <a:ea typeface="123Marker" panose="02000603000000000000" pitchFamily="2" charset="0"/>
                  </a:rPr>
                  <a:t>Dafür bedient er sich </a:t>
                </a:r>
                <a:r>
                  <a:rPr lang="de-DE" sz="900" u="sng" dirty="0">
                    <a:latin typeface="123Marker" panose="02000603000000000000" pitchFamily="2" charset="0"/>
                    <a:ea typeface="123Marker" panose="02000603000000000000" pitchFamily="2" charset="0"/>
                  </a:rPr>
                  <a:t>vieler roter Steine.</a:t>
                </a:r>
                <a:endParaRPr lang="de-DE" sz="900" dirty="0">
                  <a:latin typeface="123Marker" panose="02000603000000000000" pitchFamily="2" charset="0"/>
                  <a:ea typeface="123Marker" panose="02000603000000000000" pitchFamily="2" charset="0"/>
                </a:endParaRPr>
              </a:p>
            </p:txBody>
          </p:sp>
          <p:sp>
            <p:nvSpPr>
              <p:cNvPr id="58" name="Textfeld 57">
                <a:extLst>
                  <a:ext uri="{FF2B5EF4-FFF2-40B4-BE49-F238E27FC236}">
                    <a16:creationId xmlns:a16="http://schemas.microsoft.com/office/drawing/2014/main" id="{C87FFCCC-6379-C998-CD45-4C4C1EABA6A2}"/>
                  </a:ext>
                </a:extLst>
              </p:cNvPr>
              <p:cNvSpPr txBox="1"/>
              <p:nvPr/>
            </p:nvSpPr>
            <p:spPr>
              <a:xfrm>
                <a:off x="4845921" y="6093314"/>
                <a:ext cx="1092965" cy="507831"/>
              </a:xfrm>
              <a:custGeom>
                <a:avLst/>
                <a:gdLst>
                  <a:gd name="connsiteX0" fmla="*/ 0 w 1092965"/>
                  <a:gd name="connsiteY0" fmla="*/ 0 h 507831"/>
                  <a:gd name="connsiteX1" fmla="*/ 557412 w 1092965"/>
                  <a:gd name="connsiteY1" fmla="*/ 0 h 507831"/>
                  <a:gd name="connsiteX2" fmla="*/ 1092965 w 1092965"/>
                  <a:gd name="connsiteY2" fmla="*/ 0 h 507831"/>
                  <a:gd name="connsiteX3" fmla="*/ 1092965 w 1092965"/>
                  <a:gd name="connsiteY3" fmla="*/ 507831 h 507831"/>
                  <a:gd name="connsiteX4" fmla="*/ 524623 w 1092965"/>
                  <a:gd name="connsiteY4" fmla="*/ 507831 h 507831"/>
                  <a:gd name="connsiteX5" fmla="*/ 0 w 1092965"/>
                  <a:gd name="connsiteY5" fmla="*/ 507831 h 507831"/>
                  <a:gd name="connsiteX6" fmla="*/ 0 w 1092965"/>
                  <a:gd name="connsiteY6" fmla="*/ 0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965" h="507831" fill="none" extrusionOk="0">
                    <a:moveTo>
                      <a:pt x="0" y="0"/>
                    </a:moveTo>
                    <a:cubicBezTo>
                      <a:pt x="127809" y="-18154"/>
                      <a:pt x="436622" y="11473"/>
                      <a:pt x="557412" y="0"/>
                    </a:cubicBezTo>
                    <a:cubicBezTo>
                      <a:pt x="678202" y="-11473"/>
                      <a:pt x="847207" y="-16318"/>
                      <a:pt x="1092965" y="0"/>
                    </a:cubicBezTo>
                    <a:cubicBezTo>
                      <a:pt x="1109784" y="177650"/>
                      <a:pt x="1080996" y="392675"/>
                      <a:pt x="1092965" y="507831"/>
                    </a:cubicBezTo>
                    <a:cubicBezTo>
                      <a:pt x="865845" y="513488"/>
                      <a:pt x="768795" y="527470"/>
                      <a:pt x="524623" y="507831"/>
                    </a:cubicBezTo>
                    <a:cubicBezTo>
                      <a:pt x="280451" y="488192"/>
                      <a:pt x="222246" y="511995"/>
                      <a:pt x="0" y="507831"/>
                    </a:cubicBezTo>
                    <a:cubicBezTo>
                      <a:pt x="13489" y="365822"/>
                      <a:pt x="12138" y="140548"/>
                      <a:pt x="0" y="0"/>
                    </a:cubicBezTo>
                    <a:close/>
                  </a:path>
                  <a:path w="1092965" h="507831" stroke="0" extrusionOk="0">
                    <a:moveTo>
                      <a:pt x="0" y="0"/>
                    </a:moveTo>
                    <a:cubicBezTo>
                      <a:pt x="213377" y="-15984"/>
                      <a:pt x="355885" y="-3364"/>
                      <a:pt x="546483" y="0"/>
                    </a:cubicBezTo>
                    <a:cubicBezTo>
                      <a:pt x="737081" y="3364"/>
                      <a:pt x="865173" y="20767"/>
                      <a:pt x="1092965" y="0"/>
                    </a:cubicBezTo>
                    <a:cubicBezTo>
                      <a:pt x="1072138" y="157878"/>
                      <a:pt x="1086686" y="328091"/>
                      <a:pt x="1092965" y="507831"/>
                    </a:cubicBezTo>
                    <a:cubicBezTo>
                      <a:pt x="861988" y="494792"/>
                      <a:pt x="731522" y="530440"/>
                      <a:pt x="568342" y="507831"/>
                    </a:cubicBezTo>
                    <a:cubicBezTo>
                      <a:pt x="405162" y="485222"/>
                      <a:pt x="163779" y="480514"/>
                      <a:pt x="0" y="507831"/>
                    </a:cubicBezTo>
                    <a:cubicBezTo>
                      <a:pt x="-6023" y="371256"/>
                      <a:pt x="-979" y="193114"/>
                      <a:pt x="0" y="0"/>
                    </a:cubicBezTo>
                    <a:close/>
                  </a:path>
                </a:pathLst>
              </a:custGeom>
              <a:solidFill>
                <a:schemeClr val="accent2">
                  <a:lumMod val="40000"/>
                  <a:lumOff val="6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900" dirty="0">
                    <a:latin typeface="123Marker" panose="02000603000000000000" pitchFamily="2" charset="0"/>
                    <a:ea typeface="123Marker" panose="02000603000000000000" pitchFamily="2" charset="0"/>
                  </a:rPr>
                  <a:t>Er zeigt </a:t>
                </a:r>
                <a:r>
                  <a:rPr lang="de-DE" sz="900" u="sng" dirty="0">
                    <a:latin typeface="123Marker" panose="02000603000000000000" pitchFamily="2" charset="0"/>
                    <a:ea typeface="123Marker" panose="02000603000000000000" pitchFamily="2" charset="0"/>
                  </a:rPr>
                  <a:t>seinem Freund </a:t>
                </a:r>
                <a:r>
                  <a:rPr lang="de-DE" sz="900" dirty="0">
                    <a:latin typeface="123Marker" panose="02000603000000000000" pitchFamily="2" charset="0"/>
                    <a:ea typeface="123Marker" panose="02000603000000000000" pitchFamily="2" charset="0"/>
                  </a:rPr>
                  <a:t>das Ergebnis.</a:t>
                </a:r>
              </a:p>
            </p:txBody>
          </p:sp>
          <p:sp>
            <p:nvSpPr>
              <p:cNvPr id="57" name="Textfeld 56">
                <a:extLst>
                  <a:ext uri="{FF2B5EF4-FFF2-40B4-BE49-F238E27FC236}">
                    <a16:creationId xmlns:a16="http://schemas.microsoft.com/office/drawing/2014/main" id="{BB091FE8-D2A9-DD8E-57DC-AA7CC5964A83}"/>
                  </a:ext>
                </a:extLst>
              </p:cNvPr>
              <p:cNvSpPr txBox="1"/>
              <p:nvPr/>
            </p:nvSpPr>
            <p:spPr>
              <a:xfrm>
                <a:off x="5873704" y="6275991"/>
                <a:ext cx="1092965" cy="507831"/>
              </a:xfrm>
              <a:custGeom>
                <a:avLst/>
                <a:gdLst>
                  <a:gd name="connsiteX0" fmla="*/ 0 w 1092965"/>
                  <a:gd name="connsiteY0" fmla="*/ 0 h 507831"/>
                  <a:gd name="connsiteX1" fmla="*/ 557412 w 1092965"/>
                  <a:gd name="connsiteY1" fmla="*/ 0 h 507831"/>
                  <a:gd name="connsiteX2" fmla="*/ 1092965 w 1092965"/>
                  <a:gd name="connsiteY2" fmla="*/ 0 h 507831"/>
                  <a:gd name="connsiteX3" fmla="*/ 1092965 w 1092965"/>
                  <a:gd name="connsiteY3" fmla="*/ 507831 h 507831"/>
                  <a:gd name="connsiteX4" fmla="*/ 524623 w 1092965"/>
                  <a:gd name="connsiteY4" fmla="*/ 507831 h 507831"/>
                  <a:gd name="connsiteX5" fmla="*/ 0 w 1092965"/>
                  <a:gd name="connsiteY5" fmla="*/ 507831 h 507831"/>
                  <a:gd name="connsiteX6" fmla="*/ 0 w 1092965"/>
                  <a:gd name="connsiteY6" fmla="*/ 0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965" h="507831" fill="none" extrusionOk="0">
                    <a:moveTo>
                      <a:pt x="0" y="0"/>
                    </a:moveTo>
                    <a:cubicBezTo>
                      <a:pt x="127809" y="-18154"/>
                      <a:pt x="436622" y="11473"/>
                      <a:pt x="557412" y="0"/>
                    </a:cubicBezTo>
                    <a:cubicBezTo>
                      <a:pt x="678202" y="-11473"/>
                      <a:pt x="847207" y="-16318"/>
                      <a:pt x="1092965" y="0"/>
                    </a:cubicBezTo>
                    <a:cubicBezTo>
                      <a:pt x="1109784" y="177650"/>
                      <a:pt x="1080996" y="392675"/>
                      <a:pt x="1092965" y="507831"/>
                    </a:cubicBezTo>
                    <a:cubicBezTo>
                      <a:pt x="865845" y="513488"/>
                      <a:pt x="768795" y="527470"/>
                      <a:pt x="524623" y="507831"/>
                    </a:cubicBezTo>
                    <a:cubicBezTo>
                      <a:pt x="280451" y="488192"/>
                      <a:pt x="222246" y="511995"/>
                      <a:pt x="0" y="507831"/>
                    </a:cubicBezTo>
                    <a:cubicBezTo>
                      <a:pt x="13489" y="365822"/>
                      <a:pt x="12138" y="140548"/>
                      <a:pt x="0" y="0"/>
                    </a:cubicBezTo>
                    <a:close/>
                  </a:path>
                  <a:path w="1092965" h="507831" stroke="0" extrusionOk="0">
                    <a:moveTo>
                      <a:pt x="0" y="0"/>
                    </a:moveTo>
                    <a:cubicBezTo>
                      <a:pt x="213377" y="-15984"/>
                      <a:pt x="355885" y="-3364"/>
                      <a:pt x="546483" y="0"/>
                    </a:cubicBezTo>
                    <a:cubicBezTo>
                      <a:pt x="737081" y="3364"/>
                      <a:pt x="865173" y="20767"/>
                      <a:pt x="1092965" y="0"/>
                    </a:cubicBezTo>
                    <a:cubicBezTo>
                      <a:pt x="1072138" y="157878"/>
                      <a:pt x="1086686" y="328091"/>
                      <a:pt x="1092965" y="507831"/>
                    </a:cubicBezTo>
                    <a:cubicBezTo>
                      <a:pt x="861988" y="494792"/>
                      <a:pt x="731522" y="530440"/>
                      <a:pt x="568342" y="507831"/>
                    </a:cubicBezTo>
                    <a:cubicBezTo>
                      <a:pt x="405162" y="485222"/>
                      <a:pt x="163779" y="480514"/>
                      <a:pt x="0" y="507831"/>
                    </a:cubicBezTo>
                    <a:cubicBezTo>
                      <a:pt x="-6023" y="371256"/>
                      <a:pt x="-979" y="193114"/>
                      <a:pt x="0" y="0"/>
                    </a:cubicBezTo>
                    <a:close/>
                  </a:path>
                </a:pathLst>
              </a:custGeom>
              <a:solidFill>
                <a:schemeClr val="accent2">
                  <a:lumMod val="60000"/>
                  <a:lumOff val="4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900" dirty="0">
                    <a:latin typeface="123Marker" panose="02000603000000000000" pitchFamily="2" charset="0"/>
                    <a:ea typeface="123Marker" panose="02000603000000000000" pitchFamily="2" charset="0"/>
                  </a:rPr>
                  <a:t>Er zeigt seinem Freund </a:t>
                </a:r>
                <a:r>
                  <a:rPr lang="de-DE" sz="900" u="sng" dirty="0">
                    <a:latin typeface="123Marker" panose="02000603000000000000" pitchFamily="2" charset="0"/>
                    <a:ea typeface="123Marker" panose="02000603000000000000" pitchFamily="2" charset="0"/>
                  </a:rPr>
                  <a:t>das Ergebnis</a:t>
                </a:r>
                <a:r>
                  <a:rPr lang="de-DE" sz="900" dirty="0">
                    <a:latin typeface="123Marker" panose="02000603000000000000" pitchFamily="2" charset="0"/>
                    <a:ea typeface="123Marker" panose="02000603000000000000" pitchFamily="2" charset="0"/>
                  </a:rPr>
                  <a:t>.</a:t>
                </a:r>
              </a:p>
            </p:txBody>
          </p:sp>
          <p:cxnSp>
            <p:nvCxnSpPr>
              <p:cNvPr id="60" name="Gerade Verbindung mit Pfeil 59">
                <a:extLst>
                  <a:ext uri="{FF2B5EF4-FFF2-40B4-BE49-F238E27FC236}">
                    <a16:creationId xmlns:a16="http://schemas.microsoft.com/office/drawing/2014/main" id="{3BA2A644-244C-B370-DEA8-C52CA9EF3ABA}"/>
                  </a:ext>
                </a:extLst>
              </p:cNvPr>
              <p:cNvCxnSpPr>
                <a:cxnSpLocks/>
                <a:stCxn id="26" idx="4"/>
                <a:endCxn id="58" idx="0"/>
              </p:cNvCxnSpPr>
              <p:nvPr/>
            </p:nvCxnSpPr>
            <p:spPr>
              <a:xfrm>
                <a:off x="5130083" y="5535820"/>
                <a:ext cx="262321" cy="5574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2836C162-092E-4847-DF37-CB8820F5AD2D}"/>
                  </a:ext>
                </a:extLst>
              </p:cNvPr>
              <p:cNvCxnSpPr>
                <a:cxnSpLocks/>
                <a:stCxn id="27" idx="4"/>
                <a:endCxn id="57" idx="0"/>
              </p:cNvCxnSpPr>
              <p:nvPr/>
            </p:nvCxnSpPr>
            <p:spPr>
              <a:xfrm>
                <a:off x="6081861" y="5822385"/>
                <a:ext cx="338326" cy="453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C8BF4977-221B-8943-C10A-3C87B413C643}"/>
                  </a:ext>
                </a:extLst>
              </p:cNvPr>
              <p:cNvSpPr txBox="1"/>
              <p:nvPr/>
            </p:nvSpPr>
            <p:spPr>
              <a:xfrm>
                <a:off x="6583564" y="5578105"/>
                <a:ext cx="1092965" cy="507831"/>
              </a:xfrm>
              <a:custGeom>
                <a:avLst/>
                <a:gdLst>
                  <a:gd name="connsiteX0" fmla="*/ 0 w 1092965"/>
                  <a:gd name="connsiteY0" fmla="*/ 0 h 507831"/>
                  <a:gd name="connsiteX1" fmla="*/ 557412 w 1092965"/>
                  <a:gd name="connsiteY1" fmla="*/ 0 h 507831"/>
                  <a:gd name="connsiteX2" fmla="*/ 1092965 w 1092965"/>
                  <a:gd name="connsiteY2" fmla="*/ 0 h 507831"/>
                  <a:gd name="connsiteX3" fmla="*/ 1092965 w 1092965"/>
                  <a:gd name="connsiteY3" fmla="*/ 507831 h 507831"/>
                  <a:gd name="connsiteX4" fmla="*/ 524623 w 1092965"/>
                  <a:gd name="connsiteY4" fmla="*/ 507831 h 507831"/>
                  <a:gd name="connsiteX5" fmla="*/ 0 w 1092965"/>
                  <a:gd name="connsiteY5" fmla="*/ 507831 h 507831"/>
                  <a:gd name="connsiteX6" fmla="*/ 0 w 1092965"/>
                  <a:gd name="connsiteY6" fmla="*/ 0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965" h="507831" fill="none" extrusionOk="0">
                    <a:moveTo>
                      <a:pt x="0" y="0"/>
                    </a:moveTo>
                    <a:cubicBezTo>
                      <a:pt x="127809" y="-18154"/>
                      <a:pt x="436622" y="11473"/>
                      <a:pt x="557412" y="0"/>
                    </a:cubicBezTo>
                    <a:cubicBezTo>
                      <a:pt x="678202" y="-11473"/>
                      <a:pt x="847207" y="-16318"/>
                      <a:pt x="1092965" y="0"/>
                    </a:cubicBezTo>
                    <a:cubicBezTo>
                      <a:pt x="1109784" y="177650"/>
                      <a:pt x="1080996" y="392675"/>
                      <a:pt x="1092965" y="507831"/>
                    </a:cubicBezTo>
                    <a:cubicBezTo>
                      <a:pt x="865845" y="513488"/>
                      <a:pt x="768795" y="527470"/>
                      <a:pt x="524623" y="507831"/>
                    </a:cubicBezTo>
                    <a:cubicBezTo>
                      <a:pt x="280451" y="488192"/>
                      <a:pt x="222246" y="511995"/>
                      <a:pt x="0" y="507831"/>
                    </a:cubicBezTo>
                    <a:cubicBezTo>
                      <a:pt x="13489" y="365822"/>
                      <a:pt x="12138" y="140548"/>
                      <a:pt x="0" y="0"/>
                    </a:cubicBezTo>
                    <a:close/>
                  </a:path>
                  <a:path w="1092965" h="507831" stroke="0" extrusionOk="0">
                    <a:moveTo>
                      <a:pt x="0" y="0"/>
                    </a:moveTo>
                    <a:cubicBezTo>
                      <a:pt x="213377" y="-15984"/>
                      <a:pt x="355885" y="-3364"/>
                      <a:pt x="546483" y="0"/>
                    </a:cubicBezTo>
                    <a:cubicBezTo>
                      <a:pt x="737081" y="3364"/>
                      <a:pt x="865173" y="20767"/>
                      <a:pt x="1092965" y="0"/>
                    </a:cubicBezTo>
                    <a:cubicBezTo>
                      <a:pt x="1072138" y="157878"/>
                      <a:pt x="1086686" y="328091"/>
                      <a:pt x="1092965" y="507831"/>
                    </a:cubicBezTo>
                    <a:cubicBezTo>
                      <a:pt x="861988" y="494792"/>
                      <a:pt x="731522" y="530440"/>
                      <a:pt x="568342" y="507831"/>
                    </a:cubicBezTo>
                    <a:cubicBezTo>
                      <a:pt x="405162" y="485222"/>
                      <a:pt x="163779" y="480514"/>
                      <a:pt x="0" y="507831"/>
                    </a:cubicBezTo>
                    <a:cubicBezTo>
                      <a:pt x="-6023" y="371256"/>
                      <a:pt x="-979" y="193114"/>
                      <a:pt x="0" y="0"/>
                    </a:cubicBezTo>
                    <a:close/>
                  </a:path>
                </a:pathLst>
              </a:custGeom>
              <a:solidFill>
                <a:schemeClr val="accent2">
                  <a:lumMod val="75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900" dirty="0">
                    <a:latin typeface="123Marker" panose="02000603000000000000" pitchFamily="2" charset="0"/>
                    <a:ea typeface="123Marker" panose="02000603000000000000" pitchFamily="2" charset="0"/>
                  </a:rPr>
                  <a:t>Er arbeitet </a:t>
                </a:r>
                <a:r>
                  <a:rPr lang="de-DE" sz="900" u="sng" dirty="0">
                    <a:latin typeface="123Marker" panose="02000603000000000000" pitchFamily="2" charset="0"/>
                    <a:ea typeface="123Marker" panose="02000603000000000000" pitchFamily="2" charset="0"/>
                  </a:rPr>
                  <a:t>an einem Raumschiff</a:t>
                </a:r>
                <a:r>
                  <a:rPr lang="de-DE" sz="900" dirty="0">
                    <a:latin typeface="123Marker" panose="02000603000000000000" pitchFamily="2" charset="0"/>
                    <a:ea typeface="123Marker" panose="02000603000000000000" pitchFamily="2" charset="0"/>
                  </a:rPr>
                  <a:t>.</a:t>
                </a:r>
              </a:p>
            </p:txBody>
          </p:sp>
          <p:sp>
            <p:nvSpPr>
              <p:cNvPr id="75" name="Ellipse 74">
                <a:extLst>
                  <a:ext uri="{FF2B5EF4-FFF2-40B4-BE49-F238E27FC236}">
                    <a16:creationId xmlns:a16="http://schemas.microsoft.com/office/drawing/2014/main" id="{4302F1B5-7C42-0D76-79B3-3F20CADB2EE2}"/>
                  </a:ext>
                </a:extLst>
              </p:cNvPr>
              <p:cNvSpPr/>
              <p:nvPr/>
            </p:nvSpPr>
            <p:spPr>
              <a:xfrm>
                <a:off x="7148180" y="6013290"/>
                <a:ext cx="1034860" cy="649188"/>
              </a:xfrm>
              <a:custGeom>
                <a:avLst/>
                <a:gdLst>
                  <a:gd name="connsiteX0" fmla="*/ 0 w 1034860"/>
                  <a:gd name="connsiteY0" fmla="*/ 324594 h 649188"/>
                  <a:gd name="connsiteX1" fmla="*/ 517430 w 1034860"/>
                  <a:gd name="connsiteY1" fmla="*/ 0 h 649188"/>
                  <a:gd name="connsiteX2" fmla="*/ 1034860 w 1034860"/>
                  <a:gd name="connsiteY2" fmla="*/ 324594 h 649188"/>
                  <a:gd name="connsiteX3" fmla="*/ 517430 w 1034860"/>
                  <a:gd name="connsiteY3" fmla="*/ 649188 h 649188"/>
                  <a:gd name="connsiteX4" fmla="*/ 0 w 1034860"/>
                  <a:gd name="connsiteY4" fmla="*/ 324594 h 64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60" h="649188" fill="none" extrusionOk="0">
                    <a:moveTo>
                      <a:pt x="0" y="324594"/>
                    </a:moveTo>
                    <a:cubicBezTo>
                      <a:pt x="14209" y="177932"/>
                      <a:pt x="297695" y="8666"/>
                      <a:pt x="517430" y="0"/>
                    </a:cubicBezTo>
                    <a:cubicBezTo>
                      <a:pt x="809116" y="24942"/>
                      <a:pt x="1006923" y="150178"/>
                      <a:pt x="1034860" y="324594"/>
                    </a:cubicBezTo>
                    <a:cubicBezTo>
                      <a:pt x="984655" y="501320"/>
                      <a:pt x="758460" y="610465"/>
                      <a:pt x="517430" y="649188"/>
                    </a:cubicBezTo>
                    <a:cubicBezTo>
                      <a:pt x="238636" y="647483"/>
                      <a:pt x="-3246" y="499868"/>
                      <a:pt x="0" y="324594"/>
                    </a:cubicBezTo>
                    <a:close/>
                  </a:path>
                  <a:path w="1034860" h="649188" stroke="0" extrusionOk="0">
                    <a:moveTo>
                      <a:pt x="0" y="324594"/>
                    </a:moveTo>
                    <a:cubicBezTo>
                      <a:pt x="12569" y="186151"/>
                      <a:pt x="236936" y="-12990"/>
                      <a:pt x="517430" y="0"/>
                    </a:cubicBezTo>
                    <a:cubicBezTo>
                      <a:pt x="800485" y="-6046"/>
                      <a:pt x="1040728" y="144159"/>
                      <a:pt x="1034860" y="324594"/>
                    </a:cubicBezTo>
                    <a:cubicBezTo>
                      <a:pt x="1077264" y="510475"/>
                      <a:pt x="817642" y="628764"/>
                      <a:pt x="517430" y="649188"/>
                    </a:cubicBezTo>
                    <a:cubicBezTo>
                      <a:pt x="241888" y="676482"/>
                      <a:pt x="-5119" y="481289"/>
                      <a:pt x="0" y="324594"/>
                    </a:cubicBezTo>
                    <a:close/>
                  </a:path>
                </a:pathLst>
              </a:custGeom>
              <a:solidFill>
                <a:schemeClr val="accent2">
                  <a:lumMod val="75000"/>
                </a:schemeClr>
              </a:solidFill>
              <a:ln w="28575">
                <a:solidFill>
                  <a:schemeClr val="tx1"/>
                </a:solidFill>
                <a:extLst>
                  <a:ext uri="{C807C97D-BFC1-408E-A445-0C87EB9F89A2}">
                    <ask:lineSketchStyleProps xmlns:ask="http://schemas.microsoft.com/office/drawing/2018/sketchyshapes" sd="86837363">
                      <a:prstGeom prst="ellipse">
                        <a:avLst/>
                      </a:prstGeom>
                      <ask:type>
                        <ask:lineSketchFreehand/>
                      </ask:type>
                    </ask:lineSketchStyleProps>
                  </a:ext>
                </a:extLst>
              </a:ln>
            </p:spPr>
            <p:txBody>
              <a:bodyPr wrap="square" rtlCol="0" anchor="ctr">
                <a:spAutoFit/>
              </a:bodyPr>
              <a:lstStyle/>
              <a:p>
                <a:pPr algn="ctr"/>
                <a:r>
                  <a:rPr lang="de-DE" sz="800" dirty="0">
                    <a:latin typeface="123Marker" panose="02000603000000000000" pitchFamily="2" charset="0"/>
                    <a:ea typeface="123Marker" panose="02000603000000000000" pitchFamily="2" charset="0"/>
                  </a:rPr>
                  <a:t>An wem oder was arbeitet er?</a:t>
                </a:r>
              </a:p>
            </p:txBody>
          </p:sp>
        </p:grpSp>
      </p:grpSp>
      <p:sp>
        <p:nvSpPr>
          <p:cNvPr id="88" name="Pfeil: nach rechts 87">
            <a:extLst>
              <a:ext uri="{FF2B5EF4-FFF2-40B4-BE49-F238E27FC236}">
                <a16:creationId xmlns:a16="http://schemas.microsoft.com/office/drawing/2014/main" id="{86E3C9F2-3A0C-5C83-93CF-3552928A1B0E}"/>
              </a:ext>
            </a:extLst>
          </p:cNvPr>
          <p:cNvSpPr/>
          <p:nvPr/>
        </p:nvSpPr>
        <p:spPr>
          <a:xfrm rot="5400000">
            <a:off x="356525" y="2505414"/>
            <a:ext cx="1103811" cy="550247"/>
          </a:xfrm>
          <a:custGeom>
            <a:avLst/>
            <a:gdLst>
              <a:gd name="connsiteX0" fmla="*/ 0 w 1103811"/>
              <a:gd name="connsiteY0" fmla="*/ 137562 h 550247"/>
              <a:gd name="connsiteX1" fmla="*/ 430918 w 1103811"/>
              <a:gd name="connsiteY1" fmla="*/ 137562 h 550247"/>
              <a:gd name="connsiteX2" fmla="*/ 828688 w 1103811"/>
              <a:gd name="connsiteY2" fmla="*/ 137562 h 550247"/>
              <a:gd name="connsiteX3" fmla="*/ 828688 w 1103811"/>
              <a:gd name="connsiteY3" fmla="*/ 0 h 550247"/>
              <a:gd name="connsiteX4" fmla="*/ 1103811 w 1103811"/>
              <a:gd name="connsiteY4" fmla="*/ 275124 h 550247"/>
              <a:gd name="connsiteX5" fmla="*/ 828688 w 1103811"/>
              <a:gd name="connsiteY5" fmla="*/ 550247 h 550247"/>
              <a:gd name="connsiteX6" fmla="*/ 828688 w 1103811"/>
              <a:gd name="connsiteY6" fmla="*/ 412685 h 550247"/>
              <a:gd name="connsiteX7" fmla="*/ 439205 w 1103811"/>
              <a:gd name="connsiteY7" fmla="*/ 412685 h 550247"/>
              <a:gd name="connsiteX8" fmla="*/ 0 w 1103811"/>
              <a:gd name="connsiteY8" fmla="*/ 412685 h 550247"/>
              <a:gd name="connsiteX9" fmla="*/ 0 w 1103811"/>
              <a:gd name="connsiteY9" fmla="*/ 137562 h 55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811" h="550247" fill="none" extrusionOk="0">
                <a:moveTo>
                  <a:pt x="0" y="137562"/>
                </a:moveTo>
                <a:cubicBezTo>
                  <a:pt x="122531" y="151282"/>
                  <a:pt x="315076" y="157289"/>
                  <a:pt x="430918" y="137562"/>
                </a:cubicBezTo>
                <a:cubicBezTo>
                  <a:pt x="546760" y="117835"/>
                  <a:pt x="666786" y="137612"/>
                  <a:pt x="828688" y="137562"/>
                </a:cubicBezTo>
                <a:cubicBezTo>
                  <a:pt x="828319" y="100414"/>
                  <a:pt x="824324" y="30807"/>
                  <a:pt x="828688" y="0"/>
                </a:cubicBezTo>
                <a:cubicBezTo>
                  <a:pt x="919752" y="80103"/>
                  <a:pt x="999781" y="197227"/>
                  <a:pt x="1103811" y="275124"/>
                </a:cubicBezTo>
                <a:cubicBezTo>
                  <a:pt x="998539" y="401356"/>
                  <a:pt x="918599" y="433218"/>
                  <a:pt x="828688" y="550247"/>
                </a:cubicBezTo>
                <a:cubicBezTo>
                  <a:pt x="834374" y="497391"/>
                  <a:pt x="831142" y="447815"/>
                  <a:pt x="828688" y="412685"/>
                </a:cubicBezTo>
                <a:cubicBezTo>
                  <a:pt x="690142" y="413141"/>
                  <a:pt x="557810" y="421069"/>
                  <a:pt x="439205" y="412685"/>
                </a:cubicBezTo>
                <a:cubicBezTo>
                  <a:pt x="320600" y="404301"/>
                  <a:pt x="164481" y="418151"/>
                  <a:pt x="0" y="412685"/>
                </a:cubicBezTo>
                <a:cubicBezTo>
                  <a:pt x="10980" y="281410"/>
                  <a:pt x="-7203" y="194360"/>
                  <a:pt x="0" y="137562"/>
                </a:cubicBezTo>
                <a:close/>
              </a:path>
              <a:path w="1103811" h="550247" stroke="0" extrusionOk="0">
                <a:moveTo>
                  <a:pt x="0" y="137562"/>
                </a:moveTo>
                <a:cubicBezTo>
                  <a:pt x="188250" y="146068"/>
                  <a:pt x="207095" y="125401"/>
                  <a:pt x="406057" y="137562"/>
                </a:cubicBezTo>
                <a:cubicBezTo>
                  <a:pt x="605019" y="149723"/>
                  <a:pt x="635407" y="124115"/>
                  <a:pt x="828688" y="137562"/>
                </a:cubicBezTo>
                <a:cubicBezTo>
                  <a:pt x="835097" y="69840"/>
                  <a:pt x="822915" y="54121"/>
                  <a:pt x="828688" y="0"/>
                </a:cubicBezTo>
                <a:cubicBezTo>
                  <a:pt x="911100" y="68703"/>
                  <a:pt x="987226" y="152459"/>
                  <a:pt x="1103811" y="275124"/>
                </a:cubicBezTo>
                <a:cubicBezTo>
                  <a:pt x="1011266" y="394754"/>
                  <a:pt x="876273" y="485593"/>
                  <a:pt x="828688" y="550247"/>
                </a:cubicBezTo>
                <a:cubicBezTo>
                  <a:pt x="827470" y="519350"/>
                  <a:pt x="835433" y="478701"/>
                  <a:pt x="828688" y="412685"/>
                </a:cubicBezTo>
                <a:cubicBezTo>
                  <a:pt x="730039" y="413298"/>
                  <a:pt x="572185" y="412187"/>
                  <a:pt x="397770" y="412685"/>
                </a:cubicBezTo>
                <a:cubicBezTo>
                  <a:pt x="223355" y="413183"/>
                  <a:pt x="94747" y="401290"/>
                  <a:pt x="0" y="412685"/>
                </a:cubicBezTo>
                <a:cubicBezTo>
                  <a:pt x="-1826" y="310052"/>
                  <a:pt x="13449" y="265149"/>
                  <a:pt x="0" y="137562"/>
                </a:cubicBezTo>
                <a:close/>
              </a:path>
            </a:pathLst>
          </a:custGeom>
          <a:solidFill>
            <a:schemeClr val="accent6">
              <a:lumMod val="60000"/>
              <a:lumOff val="40000"/>
            </a:schemeClr>
          </a:solidFill>
          <a:ln w="28575">
            <a:solidFill>
              <a:schemeClr val="tx1"/>
            </a:solidFill>
            <a:extLst>
              <a:ext uri="{C807C97D-BFC1-408E-A445-0C87EB9F89A2}">
                <ask:lineSketchStyleProps xmlns:ask="http://schemas.microsoft.com/office/drawing/2018/sketchyshapes" sd="1720092882">
                  <a:prstGeom prst="rightArrow">
                    <a:avLst/>
                  </a:prstGeom>
                  <ask:type>
                    <ask:lineSketchFreehand/>
                  </ask:type>
                </ask:lineSketchStyleProps>
              </a:ext>
            </a:extLst>
          </a:ln>
        </p:spPr>
        <p:txBody>
          <a:bodyPr wrap="square" rtlCol="0" anchor="ctr">
            <a:spAutoFit/>
          </a:bodyPr>
          <a:lstStyle/>
          <a:p>
            <a:pPr algn="ctr"/>
            <a:endParaRPr lang="de-DE" sz="1200">
              <a:solidFill>
                <a:schemeClr val="tx1"/>
              </a:solidFill>
            </a:endParaRPr>
          </a:p>
        </p:txBody>
      </p:sp>
      <p:sp>
        <p:nvSpPr>
          <p:cNvPr id="89" name="Pfeil: nach rechts 88">
            <a:extLst>
              <a:ext uri="{FF2B5EF4-FFF2-40B4-BE49-F238E27FC236}">
                <a16:creationId xmlns:a16="http://schemas.microsoft.com/office/drawing/2014/main" id="{B0BCA644-9F4D-64B7-EC73-A6C60541D6FF}"/>
              </a:ext>
            </a:extLst>
          </p:cNvPr>
          <p:cNvSpPr/>
          <p:nvPr/>
        </p:nvSpPr>
        <p:spPr>
          <a:xfrm rot="5400000">
            <a:off x="2325789" y="2512596"/>
            <a:ext cx="1103811" cy="550247"/>
          </a:xfrm>
          <a:custGeom>
            <a:avLst/>
            <a:gdLst>
              <a:gd name="connsiteX0" fmla="*/ 0 w 1103811"/>
              <a:gd name="connsiteY0" fmla="*/ 137562 h 550247"/>
              <a:gd name="connsiteX1" fmla="*/ 430918 w 1103811"/>
              <a:gd name="connsiteY1" fmla="*/ 137562 h 550247"/>
              <a:gd name="connsiteX2" fmla="*/ 828688 w 1103811"/>
              <a:gd name="connsiteY2" fmla="*/ 137562 h 550247"/>
              <a:gd name="connsiteX3" fmla="*/ 828688 w 1103811"/>
              <a:gd name="connsiteY3" fmla="*/ 0 h 550247"/>
              <a:gd name="connsiteX4" fmla="*/ 1103811 w 1103811"/>
              <a:gd name="connsiteY4" fmla="*/ 275124 h 550247"/>
              <a:gd name="connsiteX5" fmla="*/ 828688 w 1103811"/>
              <a:gd name="connsiteY5" fmla="*/ 550247 h 550247"/>
              <a:gd name="connsiteX6" fmla="*/ 828688 w 1103811"/>
              <a:gd name="connsiteY6" fmla="*/ 412685 h 550247"/>
              <a:gd name="connsiteX7" fmla="*/ 439205 w 1103811"/>
              <a:gd name="connsiteY7" fmla="*/ 412685 h 550247"/>
              <a:gd name="connsiteX8" fmla="*/ 0 w 1103811"/>
              <a:gd name="connsiteY8" fmla="*/ 412685 h 550247"/>
              <a:gd name="connsiteX9" fmla="*/ 0 w 1103811"/>
              <a:gd name="connsiteY9" fmla="*/ 137562 h 55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811" h="550247" fill="none" extrusionOk="0">
                <a:moveTo>
                  <a:pt x="0" y="137562"/>
                </a:moveTo>
                <a:cubicBezTo>
                  <a:pt x="122531" y="151282"/>
                  <a:pt x="315076" y="157289"/>
                  <a:pt x="430918" y="137562"/>
                </a:cubicBezTo>
                <a:cubicBezTo>
                  <a:pt x="546760" y="117835"/>
                  <a:pt x="666786" y="137612"/>
                  <a:pt x="828688" y="137562"/>
                </a:cubicBezTo>
                <a:cubicBezTo>
                  <a:pt x="828319" y="100414"/>
                  <a:pt x="824324" y="30807"/>
                  <a:pt x="828688" y="0"/>
                </a:cubicBezTo>
                <a:cubicBezTo>
                  <a:pt x="919752" y="80103"/>
                  <a:pt x="999781" y="197227"/>
                  <a:pt x="1103811" y="275124"/>
                </a:cubicBezTo>
                <a:cubicBezTo>
                  <a:pt x="998539" y="401356"/>
                  <a:pt x="918599" y="433218"/>
                  <a:pt x="828688" y="550247"/>
                </a:cubicBezTo>
                <a:cubicBezTo>
                  <a:pt x="834374" y="497391"/>
                  <a:pt x="831142" y="447815"/>
                  <a:pt x="828688" y="412685"/>
                </a:cubicBezTo>
                <a:cubicBezTo>
                  <a:pt x="690142" y="413141"/>
                  <a:pt x="557810" y="421069"/>
                  <a:pt x="439205" y="412685"/>
                </a:cubicBezTo>
                <a:cubicBezTo>
                  <a:pt x="320600" y="404301"/>
                  <a:pt x="164481" y="418151"/>
                  <a:pt x="0" y="412685"/>
                </a:cubicBezTo>
                <a:cubicBezTo>
                  <a:pt x="10980" y="281410"/>
                  <a:pt x="-7203" y="194360"/>
                  <a:pt x="0" y="137562"/>
                </a:cubicBezTo>
                <a:close/>
              </a:path>
              <a:path w="1103811" h="550247" stroke="0" extrusionOk="0">
                <a:moveTo>
                  <a:pt x="0" y="137562"/>
                </a:moveTo>
                <a:cubicBezTo>
                  <a:pt x="188250" y="146068"/>
                  <a:pt x="207095" y="125401"/>
                  <a:pt x="406057" y="137562"/>
                </a:cubicBezTo>
                <a:cubicBezTo>
                  <a:pt x="605019" y="149723"/>
                  <a:pt x="635407" y="124115"/>
                  <a:pt x="828688" y="137562"/>
                </a:cubicBezTo>
                <a:cubicBezTo>
                  <a:pt x="835097" y="69840"/>
                  <a:pt x="822915" y="54121"/>
                  <a:pt x="828688" y="0"/>
                </a:cubicBezTo>
                <a:cubicBezTo>
                  <a:pt x="911100" y="68703"/>
                  <a:pt x="987226" y="152459"/>
                  <a:pt x="1103811" y="275124"/>
                </a:cubicBezTo>
                <a:cubicBezTo>
                  <a:pt x="1011266" y="394754"/>
                  <a:pt x="876273" y="485593"/>
                  <a:pt x="828688" y="550247"/>
                </a:cubicBezTo>
                <a:cubicBezTo>
                  <a:pt x="827470" y="519350"/>
                  <a:pt x="835433" y="478701"/>
                  <a:pt x="828688" y="412685"/>
                </a:cubicBezTo>
                <a:cubicBezTo>
                  <a:pt x="730039" y="413298"/>
                  <a:pt x="572185" y="412187"/>
                  <a:pt x="397770" y="412685"/>
                </a:cubicBezTo>
                <a:cubicBezTo>
                  <a:pt x="223355" y="413183"/>
                  <a:pt x="94747" y="401290"/>
                  <a:pt x="0" y="412685"/>
                </a:cubicBezTo>
                <a:cubicBezTo>
                  <a:pt x="-1826" y="310052"/>
                  <a:pt x="13449" y="265149"/>
                  <a:pt x="0" y="137562"/>
                </a:cubicBezTo>
                <a:close/>
              </a:path>
            </a:pathLst>
          </a:custGeom>
          <a:solidFill>
            <a:schemeClr val="accent1">
              <a:lumMod val="40000"/>
              <a:lumOff val="60000"/>
            </a:schemeClr>
          </a:solidFill>
          <a:ln w="28575">
            <a:solidFill>
              <a:schemeClr val="tx1"/>
            </a:solidFill>
            <a:extLst>
              <a:ext uri="{C807C97D-BFC1-408E-A445-0C87EB9F89A2}">
                <ask:lineSketchStyleProps xmlns:ask="http://schemas.microsoft.com/office/drawing/2018/sketchyshapes" sd="1720092882">
                  <a:prstGeom prst="rightArrow">
                    <a:avLst/>
                  </a:prstGeom>
                  <ask:type>
                    <ask:lineSketchFreehand/>
                  </ask:type>
                </ask:lineSketchStyleProps>
              </a:ext>
            </a:extLst>
          </a:ln>
        </p:spPr>
        <p:txBody>
          <a:bodyPr wrap="square" rtlCol="0" anchor="ctr">
            <a:spAutoFit/>
          </a:bodyPr>
          <a:lstStyle/>
          <a:p>
            <a:pPr algn="ctr"/>
            <a:endParaRPr lang="de-DE" sz="1200"/>
          </a:p>
        </p:txBody>
      </p:sp>
      <p:sp>
        <p:nvSpPr>
          <p:cNvPr id="4" name="Sechseck 3">
            <a:extLst>
              <a:ext uri="{FF2B5EF4-FFF2-40B4-BE49-F238E27FC236}">
                <a16:creationId xmlns:a16="http://schemas.microsoft.com/office/drawing/2014/main" id="{0AF76D54-3878-AD74-E7A1-0CBAEF654A1E}"/>
              </a:ext>
            </a:extLst>
          </p:cNvPr>
          <p:cNvSpPr/>
          <p:nvPr/>
        </p:nvSpPr>
        <p:spPr>
          <a:xfrm>
            <a:off x="7280060" y="1573841"/>
            <a:ext cx="2625940" cy="319802"/>
          </a:xfrm>
          <a:custGeom>
            <a:avLst/>
            <a:gdLst>
              <a:gd name="connsiteX0" fmla="*/ 0 w 2625940"/>
              <a:gd name="connsiteY0" fmla="*/ 159901 h 319802"/>
              <a:gd name="connsiteX1" fmla="*/ 79951 w 2625940"/>
              <a:gd name="connsiteY1" fmla="*/ 0 h 319802"/>
              <a:gd name="connsiteX2" fmla="*/ 696461 w 2625940"/>
              <a:gd name="connsiteY2" fmla="*/ 0 h 319802"/>
              <a:gd name="connsiteX3" fmla="*/ 1337631 w 2625940"/>
              <a:gd name="connsiteY3" fmla="*/ 0 h 319802"/>
              <a:gd name="connsiteX4" fmla="*/ 1954141 w 2625940"/>
              <a:gd name="connsiteY4" fmla="*/ 0 h 319802"/>
              <a:gd name="connsiteX5" fmla="*/ 2545990 w 2625940"/>
              <a:gd name="connsiteY5" fmla="*/ 0 h 319802"/>
              <a:gd name="connsiteX6" fmla="*/ 2625940 w 2625940"/>
              <a:gd name="connsiteY6" fmla="*/ 159901 h 319802"/>
              <a:gd name="connsiteX7" fmla="*/ 2545990 w 2625940"/>
              <a:gd name="connsiteY7" fmla="*/ 319802 h 319802"/>
              <a:gd name="connsiteX8" fmla="*/ 1904820 w 2625940"/>
              <a:gd name="connsiteY8" fmla="*/ 319802 h 319802"/>
              <a:gd name="connsiteX9" fmla="*/ 1312971 w 2625940"/>
              <a:gd name="connsiteY9" fmla="*/ 319802 h 319802"/>
              <a:gd name="connsiteX10" fmla="*/ 671800 w 2625940"/>
              <a:gd name="connsiteY10" fmla="*/ 319802 h 319802"/>
              <a:gd name="connsiteX11" fmla="*/ 79951 w 2625940"/>
              <a:gd name="connsiteY11" fmla="*/ 319802 h 319802"/>
              <a:gd name="connsiteX12" fmla="*/ 0 w 2625940"/>
              <a:gd name="connsiteY12" fmla="*/ 159901 h 31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5940" h="319802" fill="none" extrusionOk="0">
                <a:moveTo>
                  <a:pt x="0" y="159901"/>
                </a:moveTo>
                <a:cubicBezTo>
                  <a:pt x="30428" y="93730"/>
                  <a:pt x="45412" y="54063"/>
                  <a:pt x="79951" y="0"/>
                </a:cubicBezTo>
                <a:cubicBezTo>
                  <a:pt x="326626" y="-23852"/>
                  <a:pt x="389086" y="-7496"/>
                  <a:pt x="696461" y="0"/>
                </a:cubicBezTo>
                <a:cubicBezTo>
                  <a:pt x="1003836" y="7496"/>
                  <a:pt x="1139313" y="15889"/>
                  <a:pt x="1337631" y="0"/>
                </a:cubicBezTo>
                <a:cubicBezTo>
                  <a:pt x="1535949" y="-15889"/>
                  <a:pt x="1708810" y="19441"/>
                  <a:pt x="1954141" y="0"/>
                </a:cubicBezTo>
                <a:cubicBezTo>
                  <a:pt x="2199472" y="-19441"/>
                  <a:pt x="2370670" y="15456"/>
                  <a:pt x="2545990" y="0"/>
                </a:cubicBezTo>
                <a:cubicBezTo>
                  <a:pt x="2579063" y="63885"/>
                  <a:pt x="2595439" y="89051"/>
                  <a:pt x="2625940" y="159901"/>
                </a:cubicBezTo>
                <a:cubicBezTo>
                  <a:pt x="2596994" y="218169"/>
                  <a:pt x="2564422" y="284257"/>
                  <a:pt x="2545990" y="319802"/>
                </a:cubicBezTo>
                <a:cubicBezTo>
                  <a:pt x="2354656" y="341182"/>
                  <a:pt x="2171718" y="317845"/>
                  <a:pt x="1904820" y="319802"/>
                </a:cubicBezTo>
                <a:cubicBezTo>
                  <a:pt x="1637922" y="321760"/>
                  <a:pt x="1510287" y="332590"/>
                  <a:pt x="1312971" y="319802"/>
                </a:cubicBezTo>
                <a:cubicBezTo>
                  <a:pt x="1115655" y="307014"/>
                  <a:pt x="894132" y="342937"/>
                  <a:pt x="671800" y="319802"/>
                </a:cubicBezTo>
                <a:cubicBezTo>
                  <a:pt x="449468" y="296667"/>
                  <a:pt x="320659" y="305535"/>
                  <a:pt x="79951" y="319802"/>
                </a:cubicBezTo>
                <a:cubicBezTo>
                  <a:pt x="55798" y="256234"/>
                  <a:pt x="23423" y="216591"/>
                  <a:pt x="0" y="159901"/>
                </a:cubicBezTo>
                <a:close/>
              </a:path>
              <a:path w="2625940" h="319802" stroke="0" extrusionOk="0">
                <a:moveTo>
                  <a:pt x="0" y="159901"/>
                </a:moveTo>
                <a:cubicBezTo>
                  <a:pt x="24970" y="109270"/>
                  <a:pt x="66391" y="45854"/>
                  <a:pt x="79951" y="0"/>
                </a:cubicBezTo>
                <a:cubicBezTo>
                  <a:pt x="220878" y="-20701"/>
                  <a:pt x="382455" y="25576"/>
                  <a:pt x="647140" y="0"/>
                </a:cubicBezTo>
                <a:cubicBezTo>
                  <a:pt x="911825" y="-25576"/>
                  <a:pt x="932815" y="-19633"/>
                  <a:pt x="1214329" y="0"/>
                </a:cubicBezTo>
                <a:cubicBezTo>
                  <a:pt x="1495843" y="19633"/>
                  <a:pt x="1579127" y="16925"/>
                  <a:pt x="1880159" y="0"/>
                </a:cubicBezTo>
                <a:cubicBezTo>
                  <a:pt x="2181191" y="-16925"/>
                  <a:pt x="2353674" y="-1194"/>
                  <a:pt x="2545990" y="0"/>
                </a:cubicBezTo>
                <a:cubicBezTo>
                  <a:pt x="2566147" y="41034"/>
                  <a:pt x="2592648" y="107651"/>
                  <a:pt x="2625940" y="159901"/>
                </a:cubicBezTo>
                <a:cubicBezTo>
                  <a:pt x="2596120" y="239034"/>
                  <a:pt x="2590602" y="246379"/>
                  <a:pt x="2545990" y="319802"/>
                </a:cubicBezTo>
                <a:cubicBezTo>
                  <a:pt x="2253188" y="310127"/>
                  <a:pt x="2061657" y="301881"/>
                  <a:pt x="1904820" y="319802"/>
                </a:cubicBezTo>
                <a:cubicBezTo>
                  <a:pt x="1747983" y="337724"/>
                  <a:pt x="1512467" y="344351"/>
                  <a:pt x="1288310" y="319802"/>
                </a:cubicBezTo>
                <a:cubicBezTo>
                  <a:pt x="1064153" y="295254"/>
                  <a:pt x="938327" y="339792"/>
                  <a:pt x="671800" y="319802"/>
                </a:cubicBezTo>
                <a:cubicBezTo>
                  <a:pt x="405273" y="299813"/>
                  <a:pt x="311568" y="309618"/>
                  <a:pt x="79951" y="319802"/>
                </a:cubicBezTo>
                <a:cubicBezTo>
                  <a:pt x="48982" y="256139"/>
                  <a:pt x="28166" y="229806"/>
                  <a:pt x="0" y="159901"/>
                </a:cubicBezTo>
                <a:close/>
              </a:path>
            </a:pathLst>
          </a:custGeom>
          <a:solidFill>
            <a:schemeClr val="accent5">
              <a:lumMod val="60000"/>
              <a:lumOff val="40000"/>
            </a:schemeClr>
          </a:solidFill>
          <a:ln w="28575">
            <a:solidFill>
              <a:schemeClr val="tx1"/>
            </a:solidFill>
            <a:extLst>
              <a:ext uri="{C807C97D-BFC1-408E-A445-0C87EB9F89A2}">
                <ask:lineSketchStyleProps xmlns:ask="http://schemas.microsoft.com/office/drawing/2018/sketchyshapes" sd="2996303169">
                  <a:prstGeom prst="hexagon">
                    <a:avLst/>
                  </a:prstGeom>
                  <ask:type>
                    <ask:lineSketchFreehand/>
                  </ask:type>
                </ask:lineSketchStyleProps>
              </a:ext>
            </a:extLst>
          </a:ln>
        </p:spPr>
        <p:txBody>
          <a:bodyPr wrap="square" rtlCol="0" anchor="ctr">
            <a:spAutoFit/>
          </a:bodyPr>
          <a:lstStyle/>
          <a:p>
            <a:pPr algn="ctr"/>
            <a:r>
              <a:rPr lang="de-DE" sz="1100" dirty="0">
                <a:solidFill>
                  <a:schemeClr val="tx1"/>
                </a:solidFill>
              </a:rPr>
              <a:t>Frage mit den </a:t>
            </a:r>
            <a:r>
              <a:rPr lang="de-DE" sz="1100" b="1" dirty="0">
                <a:solidFill>
                  <a:schemeClr val="tx1"/>
                </a:solidFill>
              </a:rPr>
              <a:t>W-Fragen</a:t>
            </a:r>
          </a:p>
        </p:txBody>
      </p:sp>
      <p:sp>
        <p:nvSpPr>
          <p:cNvPr id="44" name="Sechseck 43">
            <a:extLst>
              <a:ext uri="{FF2B5EF4-FFF2-40B4-BE49-F238E27FC236}">
                <a16:creationId xmlns:a16="http://schemas.microsoft.com/office/drawing/2014/main" id="{95E0AA9D-723B-930C-E1A7-123819917319}"/>
              </a:ext>
            </a:extLst>
          </p:cNvPr>
          <p:cNvSpPr/>
          <p:nvPr/>
        </p:nvSpPr>
        <p:spPr>
          <a:xfrm>
            <a:off x="7373868" y="3373279"/>
            <a:ext cx="2532132" cy="487293"/>
          </a:xfrm>
          <a:custGeom>
            <a:avLst/>
            <a:gdLst>
              <a:gd name="connsiteX0" fmla="*/ 0 w 2532132"/>
              <a:gd name="connsiteY0" fmla="*/ 243647 h 487293"/>
              <a:gd name="connsiteX1" fmla="*/ 121823 w 2532132"/>
              <a:gd name="connsiteY1" fmla="*/ 0 h 487293"/>
              <a:gd name="connsiteX2" fmla="*/ 693945 w 2532132"/>
              <a:gd name="connsiteY2" fmla="*/ 0 h 487293"/>
              <a:gd name="connsiteX3" fmla="*/ 1288951 w 2532132"/>
              <a:gd name="connsiteY3" fmla="*/ 0 h 487293"/>
              <a:gd name="connsiteX4" fmla="*/ 1861072 w 2532132"/>
              <a:gd name="connsiteY4" fmla="*/ 0 h 487293"/>
              <a:gd name="connsiteX5" fmla="*/ 2410309 w 2532132"/>
              <a:gd name="connsiteY5" fmla="*/ 0 h 487293"/>
              <a:gd name="connsiteX6" fmla="*/ 2532132 w 2532132"/>
              <a:gd name="connsiteY6" fmla="*/ 243647 h 487293"/>
              <a:gd name="connsiteX7" fmla="*/ 2410309 w 2532132"/>
              <a:gd name="connsiteY7" fmla="*/ 487293 h 487293"/>
              <a:gd name="connsiteX8" fmla="*/ 1815303 w 2532132"/>
              <a:gd name="connsiteY8" fmla="*/ 487293 h 487293"/>
              <a:gd name="connsiteX9" fmla="*/ 1266066 w 2532132"/>
              <a:gd name="connsiteY9" fmla="*/ 487293 h 487293"/>
              <a:gd name="connsiteX10" fmla="*/ 671060 w 2532132"/>
              <a:gd name="connsiteY10" fmla="*/ 487293 h 487293"/>
              <a:gd name="connsiteX11" fmla="*/ 121823 w 2532132"/>
              <a:gd name="connsiteY11" fmla="*/ 487293 h 487293"/>
              <a:gd name="connsiteX12" fmla="*/ 0 w 2532132"/>
              <a:gd name="connsiteY12" fmla="*/ 243647 h 48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2132" h="487293" fill="none" extrusionOk="0">
                <a:moveTo>
                  <a:pt x="0" y="243647"/>
                </a:moveTo>
                <a:cubicBezTo>
                  <a:pt x="48882" y="130810"/>
                  <a:pt x="86135" y="45150"/>
                  <a:pt x="121823" y="0"/>
                </a:cubicBezTo>
                <a:cubicBezTo>
                  <a:pt x="371172" y="1277"/>
                  <a:pt x="560714" y="-7061"/>
                  <a:pt x="693945" y="0"/>
                </a:cubicBezTo>
                <a:cubicBezTo>
                  <a:pt x="827176" y="7061"/>
                  <a:pt x="1031209" y="13292"/>
                  <a:pt x="1288951" y="0"/>
                </a:cubicBezTo>
                <a:cubicBezTo>
                  <a:pt x="1546693" y="-13292"/>
                  <a:pt x="1727001" y="-3185"/>
                  <a:pt x="1861072" y="0"/>
                </a:cubicBezTo>
                <a:cubicBezTo>
                  <a:pt x="1995143" y="3185"/>
                  <a:pt x="2154825" y="-10826"/>
                  <a:pt x="2410309" y="0"/>
                </a:cubicBezTo>
                <a:cubicBezTo>
                  <a:pt x="2453175" y="57316"/>
                  <a:pt x="2493882" y="176159"/>
                  <a:pt x="2532132" y="243647"/>
                </a:cubicBezTo>
                <a:cubicBezTo>
                  <a:pt x="2493389" y="310713"/>
                  <a:pt x="2429556" y="429848"/>
                  <a:pt x="2410309" y="487293"/>
                </a:cubicBezTo>
                <a:cubicBezTo>
                  <a:pt x="2263649" y="504312"/>
                  <a:pt x="1959436" y="506913"/>
                  <a:pt x="1815303" y="487293"/>
                </a:cubicBezTo>
                <a:cubicBezTo>
                  <a:pt x="1671170" y="467673"/>
                  <a:pt x="1405534" y="494824"/>
                  <a:pt x="1266066" y="487293"/>
                </a:cubicBezTo>
                <a:cubicBezTo>
                  <a:pt x="1126598" y="479762"/>
                  <a:pt x="913998" y="471691"/>
                  <a:pt x="671060" y="487293"/>
                </a:cubicBezTo>
                <a:cubicBezTo>
                  <a:pt x="428122" y="502895"/>
                  <a:pt x="338658" y="466539"/>
                  <a:pt x="121823" y="487293"/>
                </a:cubicBezTo>
                <a:cubicBezTo>
                  <a:pt x="89004" y="417645"/>
                  <a:pt x="55418" y="352838"/>
                  <a:pt x="0" y="243647"/>
                </a:cubicBezTo>
                <a:close/>
              </a:path>
              <a:path w="2532132" h="487293" stroke="0" extrusionOk="0">
                <a:moveTo>
                  <a:pt x="0" y="243647"/>
                </a:moveTo>
                <a:cubicBezTo>
                  <a:pt x="49975" y="134293"/>
                  <a:pt x="59842" y="116545"/>
                  <a:pt x="121823" y="0"/>
                </a:cubicBezTo>
                <a:cubicBezTo>
                  <a:pt x="340363" y="25166"/>
                  <a:pt x="400900" y="19952"/>
                  <a:pt x="648175" y="0"/>
                </a:cubicBezTo>
                <a:cubicBezTo>
                  <a:pt x="895450" y="-19952"/>
                  <a:pt x="1037707" y="2701"/>
                  <a:pt x="1174527" y="0"/>
                </a:cubicBezTo>
                <a:cubicBezTo>
                  <a:pt x="1311347" y="-2701"/>
                  <a:pt x="1526343" y="11214"/>
                  <a:pt x="1792418" y="0"/>
                </a:cubicBezTo>
                <a:cubicBezTo>
                  <a:pt x="2058493" y="-11214"/>
                  <a:pt x="2148781" y="17927"/>
                  <a:pt x="2410309" y="0"/>
                </a:cubicBezTo>
                <a:cubicBezTo>
                  <a:pt x="2426239" y="60215"/>
                  <a:pt x="2469640" y="148877"/>
                  <a:pt x="2532132" y="243647"/>
                </a:cubicBezTo>
                <a:cubicBezTo>
                  <a:pt x="2472265" y="342380"/>
                  <a:pt x="2446155" y="418807"/>
                  <a:pt x="2410309" y="487293"/>
                </a:cubicBezTo>
                <a:cubicBezTo>
                  <a:pt x="2179207" y="507259"/>
                  <a:pt x="1946470" y="478443"/>
                  <a:pt x="1815303" y="487293"/>
                </a:cubicBezTo>
                <a:cubicBezTo>
                  <a:pt x="1684136" y="496143"/>
                  <a:pt x="1410666" y="477809"/>
                  <a:pt x="1243181" y="487293"/>
                </a:cubicBezTo>
                <a:cubicBezTo>
                  <a:pt x="1075696" y="496777"/>
                  <a:pt x="853046" y="466016"/>
                  <a:pt x="671060" y="487293"/>
                </a:cubicBezTo>
                <a:cubicBezTo>
                  <a:pt x="489074" y="508570"/>
                  <a:pt x="379999" y="495654"/>
                  <a:pt x="121823" y="487293"/>
                </a:cubicBezTo>
                <a:cubicBezTo>
                  <a:pt x="80360" y="411978"/>
                  <a:pt x="35360" y="322107"/>
                  <a:pt x="0" y="243647"/>
                </a:cubicBezTo>
                <a:close/>
              </a:path>
            </a:pathLst>
          </a:custGeom>
          <a:solidFill>
            <a:schemeClr val="accent5">
              <a:lumMod val="20000"/>
              <a:lumOff val="80000"/>
            </a:schemeClr>
          </a:solidFill>
          <a:ln w="28575">
            <a:solidFill>
              <a:schemeClr val="tx1"/>
            </a:solidFill>
            <a:extLst>
              <a:ext uri="{C807C97D-BFC1-408E-A445-0C87EB9F89A2}">
                <ask:lineSketchStyleProps xmlns:ask="http://schemas.microsoft.com/office/drawing/2018/sketchyshapes" sd="2996303169">
                  <a:prstGeom prst="hexagon">
                    <a:avLst/>
                  </a:prstGeom>
                  <ask:type>
                    <ask:lineSketchFreehand/>
                  </ask:type>
                </ask:lineSketchStyleProps>
              </a:ext>
            </a:extLst>
          </a:ln>
        </p:spPr>
        <p:txBody>
          <a:bodyPr wrap="square" rtlCol="0" anchor="ctr">
            <a:spAutoFit/>
          </a:bodyPr>
          <a:lstStyle/>
          <a:p>
            <a:pPr algn="ctr"/>
            <a:r>
              <a:rPr lang="de-DE" sz="1050" b="1" dirty="0">
                <a:solidFill>
                  <a:schemeClr val="tx1"/>
                </a:solidFill>
              </a:rPr>
              <a:t>Wo? </a:t>
            </a:r>
            <a:r>
              <a:rPr lang="de-DE" sz="1050" b="1" dirty="0">
                <a:solidFill>
                  <a:schemeClr val="tx1"/>
                </a:solidFill>
                <a:sym typeface="Wingdings" panose="05000000000000000000" pitchFamily="2" charset="2"/>
              </a:rPr>
              <a:t> Lokaladverbiale</a:t>
            </a:r>
          </a:p>
          <a:p>
            <a:pPr algn="ctr"/>
            <a:r>
              <a:rPr lang="de-DE" sz="900" dirty="0">
                <a:latin typeface="123Marker" panose="02000603000000000000" pitchFamily="2" charset="0"/>
                <a:ea typeface="123Marker" panose="02000603000000000000" pitchFamily="2" charset="0"/>
              </a:rPr>
              <a:t>Er baut </a:t>
            </a:r>
            <a:r>
              <a:rPr lang="de-DE" sz="900" u="sng" dirty="0">
                <a:latin typeface="123Marker" panose="02000603000000000000" pitchFamily="2" charset="0"/>
                <a:ea typeface="123Marker" panose="02000603000000000000" pitchFamily="2" charset="0"/>
              </a:rPr>
              <a:t>in seinem Kinderzimmer</a:t>
            </a:r>
            <a:r>
              <a:rPr lang="de-DE" sz="900" dirty="0">
                <a:latin typeface="123Marker" panose="02000603000000000000" pitchFamily="2" charset="0"/>
                <a:ea typeface="123Marker" panose="02000603000000000000" pitchFamily="2" charset="0"/>
              </a:rPr>
              <a:t>.</a:t>
            </a:r>
            <a:endParaRPr lang="de-DE" sz="900" dirty="0">
              <a:solidFill>
                <a:schemeClr val="tx1"/>
              </a:solidFill>
            </a:endParaRPr>
          </a:p>
        </p:txBody>
      </p:sp>
      <p:sp>
        <p:nvSpPr>
          <p:cNvPr id="45" name="Sechseck 44">
            <a:extLst>
              <a:ext uri="{FF2B5EF4-FFF2-40B4-BE49-F238E27FC236}">
                <a16:creationId xmlns:a16="http://schemas.microsoft.com/office/drawing/2014/main" id="{55B5DA2B-5F32-CBAF-6275-D51C67A19C70}"/>
              </a:ext>
            </a:extLst>
          </p:cNvPr>
          <p:cNvSpPr/>
          <p:nvPr/>
        </p:nvSpPr>
        <p:spPr>
          <a:xfrm>
            <a:off x="7315549" y="3966271"/>
            <a:ext cx="2554962" cy="659844"/>
          </a:xfrm>
          <a:custGeom>
            <a:avLst/>
            <a:gdLst>
              <a:gd name="connsiteX0" fmla="*/ 0 w 2554962"/>
              <a:gd name="connsiteY0" fmla="*/ 329922 h 659844"/>
              <a:gd name="connsiteX1" fmla="*/ 164961 w 2554962"/>
              <a:gd name="connsiteY1" fmla="*/ 0 h 659844"/>
              <a:gd name="connsiteX2" fmla="*/ 721221 w 2554962"/>
              <a:gd name="connsiteY2" fmla="*/ 0 h 659844"/>
              <a:gd name="connsiteX3" fmla="*/ 1299731 w 2554962"/>
              <a:gd name="connsiteY3" fmla="*/ 0 h 659844"/>
              <a:gd name="connsiteX4" fmla="*/ 1855991 w 2554962"/>
              <a:gd name="connsiteY4" fmla="*/ 0 h 659844"/>
              <a:gd name="connsiteX5" fmla="*/ 2390001 w 2554962"/>
              <a:gd name="connsiteY5" fmla="*/ 0 h 659844"/>
              <a:gd name="connsiteX6" fmla="*/ 2554962 w 2554962"/>
              <a:gd name="connsiteY6" fmla="*/ 329922 h 659844"/>
              <a:gd name="connsiteX7" fmla="*/ 2390001 w 2554962"/>
              <a:gd name="connsiteY7" fmla="*/ 659844 h 659844"/>
              <a:gd name="connsiteX8" fmla="*/ 1811491 w 2554962"/>
              <a:gd name="connsiteY8" fmla="*/ 659844 h 659844"/>
              <a:gd name="connsiteX9" fmla="*/ 1277481 w 2554962"/>
              <a:gd name="connsiteY9" fmla="*/ 659844 h 659844"/>
              <a:gd name="connsiteX10" fmla="*/ 698971 w 2554962"/>
              <a:gd name="connsiteY10" fmla="*/ 659844 h 659844"/>
              <a:gd name="connsiteX11" fmla="*/ 164961 w 2554962"/>
              <a:gd name="connsiteY11" fmla="*/ 659844 h 659844"/>
              <a:gd name="connsiteX12" fmla="*/ 0 w 2554962"/>
              <a:gd name="connsiteY12" fmla="*/ 329922 h 6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4962" h="659844" fill="none" extrusionOk="0">
                <a:moveTo>
                  <a:pt x="0" y="329922"/>
                </a:moveTo>
                <a:cubicBezTo>
                  <a:pt x="42346" y="253183"/>
                  <a:pt x="115152" y="65484"/>
                  <a:pt x="164961" y="0"/>
                </a:cubicBezTo>
                <a:cubicBezTo>
                  <a:pt x="295072" y="-18059"/>
                  <a:pt x="466325" y="4862"/>
                  <a:pt x="721221" y="0"/>
                </a:cubicBezTo>
                <a:cubicBezTo>
                  <a:pt x="976117" y="-4862"/>
                  <a:pt x="1137343" y="22626"/>
                  <a:pt x="1299731" y="0"/>
                </a:cubicBezTo>
                <a:cubicBezTo>
                  <a:pt x="1462119" y="-22626"/>
                  <a:pt x="1617274" y="5283"/>
                  <a:pt x="1855991" y="0"/>
                </a:cubicBezTo>
                <a:cubicBezTo>
                  <a:pt x="2094708" y="-5283"/>
                  <a:pt x="2132917" y="-16767"/>
                  <a:pt x="2390001" y="0"/>
                </a:cubicBezTo>
                <a:cubicBezTo>
                  <a:pt x="2468757" y="159791"/>
                  <a:pt x="2503372" y="244725"/>
                  <a:pt x="2554962" y="329922"/>
                </a:cubicBezTo>
                <a:cubicBezTo>
                  <a:pt x="2488719" y="464029"/>
                  <a:pt x="2431526" y="579849"/>
                  <a:pt x="2390001" y="659844"/>
                </a:cubicBezTo>
                <a:cubicBezTo>
                  <a:pt x="2257913" y="633755"/>
                  <a:pt x="1932573" y="672993"/>
                  <a:pt x="1811491" y="659844"/>
                </a:cubicBezTo>
                <a:cubicBezTo>
                  <a:pt x="1690409" y="646696"/>
                  <a:pt x="1430384" y="658514"/>
                  <a:pt x="1277481" y="659844"/>
                </a:cubicBezTo>
                <a:cubicBezTo>
                  <a:pt x="1124578" y="661175"/>
                  <a:pt x="982720" y="635804"/>
                  <a:pt x="698971" y="659844"/>
                </a:cubicBezTo>
                <a:cubicBezTo>
                  <a:pt x="415222" y="683885"/>
                  <a:pt x="296169" y="664711"/>
                  <a:pt x="164961" y="659844"/>
                </a:cubicBezTo>
                <a:cubicBezTo>
                  <a:pt x="76385" y="515464"/>
                  <a:pt x="84103" y="480463"/>
                  <a:pt x="0" y="329922"/>
                </a:cubicBezTo>
                <a:close/>
              </a:path>
              <a:path w="2554962" h="659844" stroke="0" extrusionOk="0">
                <a:moveTo>
                  <a:pt x="0" y="329922"/>
                </a:moveTo>
                <a:cubicBezTo>
                  <a:pt x="44996" y="222012"/>
                  <a:pt x="74579" y="149971"/>
                  <a:pt x="164961" y="0"/>
                </a:cubicBezTo>
                <a:cubicBezTo>
                  <a:pt x="273659" y="6745"/>
                  <a:pt x="496647" y="14793"/>
                  <a:pt x="676720" y="0"/>
                </a:cubicBezTo>
                <a:cubicBezTo>
                  <a:pt x="856793" y="-14793"/>
                  <a:pt x="975468" y="-13609"/>
                  <a:pt x="1188479" y="0"/>
                </a:cubicBezTo>
                <a:cubicBezTo>
                  <a:pt x="1401490" y="13609"/>
                  <a:pt x="1659942" y="6504"/>
                  <a:pt x="1789240" y="0"/>
                </a:cubicBezTo>
                <a:cubicBezTo>
                  <a:pt x="1918538" y="-6504"/>
                  <a:pt x="2247145" y="20004"/>
                  <a:pt x="2390001" y="0"/>
                </a:cubicBezTo>
                <a:cubicBezTo>
                  <a:pt x="2461465" y="124477"/>
                  <a:pt x="2491694" y="209638"/>
                  <a:pt x="2554962" y="329922"/>
                </a:cubicBezTo>
                <a:cubicBezTo>
                  <a:pt x="2524077" y="432918"/>
                  <a:pt x="2465770" y="544986"/>
                  <a:pt x="2390001" y="659844"/>
                </a:cubicBezTo>
                <a:cubicBezTo>
                  <a:pt x="2127693" y="641344"/>
                  <a:pt x="1928382" y="638390"/>
                  <a:pt x="1811491" y="659844"/>
                </a:cubicBezTo>
                <a:cubicBezTo>
                  <a:pt x="1694600" y="681299"/>
                  <a:pt x="1448871" y="649462"/>
                  <a:pt x="1255231" y="659844"/>
                </a:cubicBezTo>
                <a:cubicBezTo>
                  <a:pt x="1061591" y="670226"/>
                  <a:pt x="854691" y="684891"/>
                  <a:pt x="698971" y="659844"/>
                </a:cubicBezTo>
                <a:cubicBezTo>
                  <a:pt x="543251" y="634797"/>
                  <a:pt x="286570" y="640842"/>
                  <a:pt x="164961" y="659844"/>
                </a:cubicBezTo>
                <a:cubicBezTo>
                  <a:pt x="106564" y="555662"/>
                  <a:pt x="81247" y="481647"/>
                  <a:pt x="0" y="329922"/>
                </a:cubicBezTo>
                <a:close/>
              </a:path>
            </a:pathLst>
          </a:custGeom>
          <a:solidFill>
            <a:schemeClr val="accent5">
              <a:lumMod val="40000"/>
              <a:lumOff val="60000"/>
            </a:schemeClr>
          </a:solidFill>
          <a:ln w="28575">
            <a:solidFill>
              <a:schemeClr val="tx1"/>
            </a:solidFill>
            <a:extLst>
              <a:ext uri="{C807C97D-BFC1-408E-A445-0C87EB9F89A2}">
                <ask:lineSketchStyleProps xmlns:ask="http://schemas.microsoft.com/office/drawing/2018/sketchyshapes" sd="2996303169">
                  <a:prstGeom prst="hexagon">
                    <a:avLst/>
                  </a:prstGeom>
                  <ask:type>
                    <ask:lineSketchFreehand/>
                  </ask:type>
                </ask:lineSketchStyleProps>
              </a:ext>
            </a:extLst>
          </a:ln>
        </p:spPr>
        <p:txBody>
          <a:bodyPr wrap="square" rtlCol="0" anchor="ctr">
            <a:spAutoFit/>
          </a:bodyPr>
          <a:lstStyle/>
          <a:p>
            <a:pPr algn="ctr"/>
            <a:r>
              <a:rPr lang="de-DE" sz="1000" b="1" dirty="0">
                <a:solidFill>
                  <a:schemeClr val="tx1"/>
                </a:solidFill>
              </a:rPr>
              <a:t>Wann? </a:t>
            </a:r>
            <a:r>
              <a:rPr lang="de-DE" sz="1000" b="1" dirty="0">
                <a:solidFill>
                  <a:schemeClr val="tx1"/>
                </a:solidFill>
                <a:sym typeface="Wingdings" panose="05000000000000000000" pitchFamily="2" charset="2"/>
              </a:rPr>
              <a:t> </a:t>
            </a:r>
            <a:r>
              <a:rPr lang="de-DE" sz="1000" b="1" dirty="0">
                <a:sym typeface="Wingdings" panose="05000000000000000000" pitchFamily="2" charset="2"/>
              </a:rPr>
              <a:t>Temporaladverbiale</a:t>
            </a:r>
          </a:p>
          <a:p>
            <a:pPr algn="ctr"/>
            <a:r>
              <a:rPr lang="de-DE" sz="900" dirty="0">
                <a:latin typeface="123Marker" panose="02000603000000000000" pitchFamily="2" charset="0"/>
                <a:ea typeface="123Marker" panose="02000603000000000000" pitchFamily="2" charset="0"/>
              </a:rPr>
              <a:t>Am liebsten fängt er </a:t>
            </a:r>
            <a:r>
              <a:rPr lang="de-DE" sz="900" u="sng" dirty="0">
                <a:latin typeface="123Marker" panose="02000603000000000000" pitchFamily="2" charset="0"/>
                <a:ea typeface="123Marker" panose="02000603000000000000" pitchFamily="2" charset="0"/>
              </a:rPr>
              <a:t>gleich nach der Schule </a:t>
            </a:r>
            <a:r>
              <a:rPr lang="de-DE" sz="900" dirty="0">
                <a:latin typeface="123Marker" panose="02000603000000000000" pitchFamily="2" charset="0"/>
                <a:ea typeface="123Marker" panose="02000603000000000000" pitchFamily="2" charset="0"/>
              </a:rPr>
              <a:t>an.</a:t>
            </a:r>
            <a:endParaRPr lang="de-DE" sz="1050" dirty="0">
              <a:solidFill>
                <a:schemeClr val="tx1"/>
              </a:solidFill>
            </a:endParaRPr>
          </a:p>
        </p:txBody>
      </p:sp>
      <p:sp>
        <p:nvSpPr>
          <p:cNvPr id="49" name="Textfeld 48">
            <a:extLst>
              <a:ext uri="{FF2B5EF4-FFF2-40B4-BE49-F238E27FC236}">
                <a16:creationId xmlns:a16="http://schemas.microsoft.com/office/drawing/2014/main" id="{768F0E94-5D2A-47F3-6653-D58A39507614}"/>
              </a:ext>
            </a:extLst>
          </p:cNvPr>
          <p:cNvSpPr txBox="1"/>
          <p:nvPr/>
        </p:nvSpPr>
        <p:spPr>
          <a:xfrm>
            <a:off x="1395665" y="-131608"/>
            <a:ext cx="7549816" cy="1015663"/>
          </a:xfrm>
          <a:prstGeom prst="rect">
            <a:avLst/>
          </a:prstGeom>
          <a:noFill/>
        </p:spPr>
        <p:txBody>
          <a:bodyPr wrap="square">
            <a:spAutoFit/>
          </a:bodyPr>
          <a:lstStyle/>
          <a:p>
            <a:r>
              <a:rPr lang="de-DE" sz="6000" dirty="0">
                <a:latin typeface="Construction Icons" panose="02000500000000000000" pitchFamily="2" charset="0"/>
              </a:rPr>
              <a:t>q												 u</a:t>
            </a:r>
            <a:endParaRPr lang="de-DE" sz="6000" dirty="0"/>
          </a:p>
        </p:txBody>
      </p:sp>
      <p:sp>
        <p:nvSpPr>
          <p:cNvPr id="11" name="Textfeld 10">
            <a:extLst>
              <a:ext uri="{FF2B5EF4-FFF2-40B4-BE49-F238E27FC236}">
                <a16:creationId xmlns:a16="http://schemas.microsoft.com/office/drawing/2014/main" id="{1D01B42E-190F-CC6E-64A8-B310E168F3FD}"/>
              </a:ext>
            </a:extLst>
          </p:cNvPr>
          <p:cNvSpPr txBox="1"/>
          <p:nvPr/>
        </p:nvSpPr>
        <p:spPr>
          <a:xfrm>
            <a:off x="16636" y="1617647"/>
            <a:ext cx="1816865" cy="738664"/>
          </a:xfrm>
          <a:custGeom>
            <a:avLst/>
            <a:gdLst>
              <a:gd name="connsiteX0" fmla="*/ 0 w 1816865"/>
              <a:gd name="connsiteY0" fmla="*/ 0 h 738664"/>
              <a:gd name="connsiteX1" fmla="*/ 569284 w 1816865"/>
              <a:gd name="connsiteY1" fmla="*/ 0 h 738664"/>
              <a:gd name="connsiteX2" fmla="*/ 1120400 w 1816865"/>
              <a:gd name="connsiteY2" fmla="*/ 0 h 738664"/>
              <a:gd name="connsiteX3" fmla="*/ 1816865 w 1816865"/>
              <a:gd name="connsiteY3" fmla="*/ 0 h 738664"/>
              <a:gd name="connsiteX4" fmla="*/ 1816865 w 1816865"/>
              <a:gd name="connsiteY4" fmla="*/ 369332 h 738664"/>
              <a:gd name="connsiteX5" fmla="*/ 1816865 w 1816865"/>
              <a:gd name="connsiteY5" fmla="*/ 738664 h 738664"/>
              <a:gd name="connsiteX6" fmla="*/ 1193075 w 1816865"/>
              <a:gd name="connsiteY6" fmla="*/ 738664 h 738664"/>
              <a:gd name="connsiteX7" fmla="*/ 551116 w 1816865"/>
              <a:gd name="connsiteY7" fmla="*/ 738664 h 738664"/>
              <a:gd name="connsiteX8" fmla="*/ 0 w 1816865"/>
              <a:gd name="connsiteY8" fmla="*/ 738664 h 738664"/>
              <a:gd name="connsiteX9" fmla="*/ 0 w 1816865"/>
              <a:gd name="connsiteY9" fmla="*/ 369332 h 738664"/>
              <a:gd name="connsiteX10" fmla="*/ 0 w 1816865"/>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6865" h="738664" fill="none" extrusionOk="0">
                <a:moveTo>
                  <a:pt x="0" y="0"/>
                </a:moveTo>
                <a:cubicBezTo>
                  <a:pt x="150653" y="779"/>
                  <a:pt x="414466" y="19184"/>
                  <a:pt x="569284" y="0"/>
                </a:cubicBezTo>
                <a:cubicBezTo>
                  <a:pt x="724102" y="-19184"/>
                  <a:pt x="988368" y="-16383"/>
                  <a:pt x="1120400" y="0"/>
                </a:cubicBezTo>
                <a:cubicBezTo>
                  <a:pt x="1252432" y="16383"/>
                  <a:pt x="1664120" y="-2951"/>
                  <a:pt x="1816865" y="0"/>
                </a:cubicBezTo>
                <a:cubicBezTo>
                  <a:pt x="1807639" y="90539"/>
                  <a:pt x="1818254" y="291415"/>
                  <a:pt x="1816865" y="369332"/>
                </a:cubicBezTo>
                <a:cubicBezTo>
                  <a:pt x="1815476" y="447249"/>
                  <a:pt x="1807474" y="642949"/>
                  <a:pt x="1816865" y="738664"/>
                </a:cubicBezTo>
                <a:cubicBezTo>
                  <a:pt x="1690721" y="713748"/>
                  <a:pt x="1441216" y="748386"/>
                  <a:pt x="1193075" y="738664"/>
                </a:cubicBezTo>
                <a:cubicBezTo>
                  <a:pt x="944934" y="728943"/>
                  <a:pt x="795526" y="729819"/>
                  <a:pt x="551116" y="738664"/>
                </a:cubicBezTo>
                <a:cubicBezTo>
                  <a:pt x="306706" y="747509"/>
                  <a:pt x="170234" y="762844"/>
                  <a:pt x="0" y="738664"/>
                </a:cubicBezTo>
                <a:cubicBezTo>
                  <a:pt x="-17716" y="571250"/>
                  <a:pt x="1531" y="472977"/>
                  <a:pt x="0" y="369332"/>
                </a:cubicBezTo>
                <a:cubicBezTo>
                  <a:pt x="-1531" y="265687"/>
                  <a:pt x="14571" y="96757"/>
                  <a:pt x="0" y="0"/>
                </a:cubicBezTo>
                <a:close/>
              </a:path>
              <a:path w="1816865" h="738664" stroke="0" extrusionOk="0">
                <a:moveTo>
                  <a:pt x="0" y="0"/>
                </a:moveTo>
                <a:cubicBezTo>
                  <a:pt x="271118" y="-950"/>
                  <a:pt x="386191" y="-16223"/>
                  <a:pt x="605622" y="0"/>
                </a:cubicBezTo>
                <a:cubicBezTo>
                  <a:pt x="825053" y="16223"/>
                  <a:pt x="1037107" y="17580"/>
                  <a:pt x="1156737" y="0"/>
                </a:cubicBezTo>
                <a:cubicBezTo>
                  <a:pt x="1276367" y="-17580"/>
                  <a:pt x="1532551" y="-27539"/>
                  <a:pt x="1816865" y="0"/>
                </a:cubicBezTo>
                <a:cubicBezTo>
                  <a:pt x="1824906" y="169540"/>
                  <a:pt x="1800941" y="196013"/>
                  <a:pt x="1816865" y="384105"/>
                </a:cubicBezTo>
                <a:cubicBezTo>
                  <a:pt x="1832789" y="572197"/>
                  <a:pt x="1819738" y="650767"/>
                  <a:pt x="1816865" y="738664"/>
                </a:cubicBezTo>
                <a:cubicBezTo>
                  <a:pt x="1609086" y="763289"/>
                  <a:pt x="1491312" y="741123"/>
                  <a:pt x="1229412" y="738664"/>
                </a:cubicBezTo>
                <a:cubicBezTo>
                  <a:pt x="967512" y="736205"/>
                  <a:pt x="825404" y="717822"/>
                  <a:pt x="678296" y="738664"/>
                </a:cubicBezTo>
                <a:cubicBezTo>
                  <a:pt x="531188" y="759506"/>
                  <a:pt x="280047" y="737340"/>
                  <a:pt x="0" y="738664"/>
                </a:cubicBezTo>
                <a:cubicBezTo>
                  <a:pt x="-14731" y="577725"/>
                  <a:pt x="762" y="516264"/>
                  <a:pt x="0" y="369332"/>
                </a:cubicBezTo>
                <a:cubicBezTo>
                  <a:pt x="-762" y="222400"/>
                  <a:pt x="-9582" y="164690"/>
                  <a:pt x="0" y="0"/>
                </a:cubicBezTo>
                <a:close/>
              </a:path>
            </a:pathLst>
          </a:custGeom>
          <a:solidFill>
            <a:schemeClr val="accent6">
              <a:lumMod val="60000"/>
              <a:lumOff val="4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100" dirty="0"/>
              <a:t>Suche das </a:t>
            </a:r>
            <a:r>
              <a:rPr lang="de-DE" sz="1100" b="1" dirty="0"/>
              <a:t>Verb</a:t>
            </a:r>
            <a:r>
              <a:rPr lang="de-DE" sz="1100" dirty="0"/>
              <a:t> in der </a:t>
            </a:r>
            <a:r>
              <a:rPr lang="de-DE" sz="1100" b="1" dirty="0"/>
              <a:t>Personalform</a:t>
            </a:r>
            <a:r>
              <a:rPr lang="de-DE" sz="1100" dirty="0"/>
              <a:t>!</a:t>
            </a:r>
          </a:p>
          <a:p>
            <a:r>
              <a:rPr lang="de-DE" sz="1000" dirty="0">
                <a:latin typeface="123Marker" panose="02000603000000000000" pitchFamily="2" charset="0"/>
                <a:ea typeface="123Marker" panose="02000603000000000000" pitchFamily="2" charset="0"/>
                <a:sym typeface="Wingdings" panose="05000000000000000000" pitchFamily="2" charset="2"/>
              </a:rPr>
              <a:t> Frage: “</a:t>
            </a:r>
            <a:r>
              <a:rPr lang="de-DE" sz="1000" dirty="0">
                <a:latin typeface="123Marker" panose="02000603000000000000" pitchFamily="2" charset="0"/>
                <a:ea typeface="123Marker" panose="02000603000000000000" pitchFamily="2" charset="0"/>
              </a:rPr>
              <a:t>Was passiert? Was tut jemand?“</a:t>
            </a:r>
          </a:p>
        </p:txBody>
      </p:sp>
      <p:sp>
        <p:nvSpPr>
          <p:cNvPr id="14" name="Textfeld 13">
            <a:extLst>
              <a:ext uri="{FF2B5EF4-FFF2-40B4-BE49-F238E27FC236}">
                <a16:creationId xmlns:a16="http://schemas.microsoft.com/office/drawing/2014/main" id="{25AB0E7E-BAC6-8C2B-A4A7-696BFD4D40CC}"/>
              </a:ext>
            </a:extLst>
          </p:cNvPr>
          <p:cNvSpPr txBox="1"/>
          <p:nvPr/>
        </p:nvSpPr>
        <p:spPr>
          <a:xfrm>
            <a:off x="1985901" y="1617647"/>
            <a:ext cx="1816865" cy="738664"/>
          </a:xfrm>
          <a:custGeom>
            <a:avLst/>
            <a:gdLst>
              <a:gd name="connsiteX0" fmla="*/ 0 w 1816865"/>
              <a:gd name="connsiteY0" fmla="*/ 0 h 738664"/>
              <a:gd name="connsiteX1" fmla="*/ 569284 w 1816865"/>
              <a:gd name="connsiteY1" fmla="*/ 0 h 738664"/>
              <a:gd name="connsiteX2" fmla="*/ 1120400 w 1816865"/>
              <a:gd name="connsiteY2" fmla="*/ 0 h 738664"/>
              <a:gd name="connsiteX3" fmla="*/ 1816865 w 1816865"/>
              <a:gd name="connsiteY3" fmla="*/ 0 h 738664"/>
              <a:gd name="connsiteX4" fmla="*/ 1816865 w 1816865"/>
              <a:gd name="connsiteY4" fmla="*/ 369332 h 738664"/>
              <a:gd name="connsiteX5" fmla="*/ 1816865 w 1816865"/>
              <a:gd name="connsiteY5" fmla="*/ 738664 h 738664"/>
              <a:gd name="connsiteX6" fmla="*/ 1193075 w 1816865"/>
              <a:gd name="connsiteY6" fmla="*/ 738664 h 738664"/>
              <a:gd name="connsiteX7" fmla="*/ 551116 w 1816865"/>
              <a:gd name="connsiteY7" fmla="*/ 738664 h 738664"/>
              <a:gd name="connsiteX8" fmla="*/ 0 w 1816865"/>
              <a:gd name="connsiteY8" fmla="*/ 738664 h 738664"/>
              <a:gd name="connsiteX9" fmla="*/ 0 w 1816865"/>
              <a:gd name="connsiteY9" fmla="*/ 369332 h 738664"/>
              <a:gd name="connsiteX10" fmla="*/ 0 w 1816865"/>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6865" h="738664" fill="none" extrusionOk="0">
                <a:moveTo>
                  <a:pt x="0" y="0"/>
                </a:moveTo>
                <a:cubicBezTo>
                  <a:pt x="150653" y="779"/>
                  <a:pt x="414466" y="19184"/>
                  <a:pt x="569284" y="0"/>
                </a:cubicBezTo>
                <a:cubicBezTo>
                  <a:pt x="724102" y="-19184"/>
                  <a:pt x="988368" y="-16383"/>
                  <a:pt x="1120400" y="0"/>
                </a:cubicBezTo>
                <a:cubicBezTo>
                  <a:pt x="1252432" y="16383"/>
                  <a:pt x="1664120" y="-2951"/>
                  <a:pt x="1816865" y="0"/>
                </a:cubicBezTo>
                <a:cubicBezTo>
                  <a:pt x="1807639" y="90539"/>
                  <a:pt x="1818254" y="291415"/>
                  <a:pt x="1816865" y="369332"/>
                </a:cubicBezTo>
                <a:cubicBezTo>
                  <a:pt x="1815476" y="447249"/>
                  <a:pt x="1807474" y="642949"/>
                  <a:pt x="1816865" y="738664"/>
                </a:cubicBezTo>
                <a:cubicBezTo>
                  <a:pt x="1690721" y="713748"/>
                  <a:pt x="1441216" y="748386"/>
                  <a:pt x="1193075" y="738664"/>
                </a:cubicBezTo>
                <a:cubicBezTo>
                  <a:pt x="944934" y="728943"/>
                  <a:pt x="795526" y="729819"/>
                  <a:pt x="551116" y="738664"/>
                </a:cubicBezTo>
                <a:cubicBezTo>
                  <a:pt x="306706" y="747509"/>
                  <a:pt x="170234" y="762844"/>
                  <a:pt x="0" y="738664"/>
                </a:cubicBezTo>
                <a:cubicBezTo>
                  <a:pt x="-17716" y="571250"/>
                  <a:pt x="1531" y="472977"/>
                  <a:pt x="0" y="369332"/>
                </a:cubicBezTo>
                <a:cubicBezTo>
                  <a:pt x="-1531" y="265687"/>
                  <a:pt x="14571" y="96757"/>
                  <a:pt x="0" y="0"/>
                </a:cubicBezTo>
                <a:close/>
              </a:path>
              <a:path w="1816865" h="738664" stroke="0" extrusionOk="0">
                <a:moveTo>
                  <a:pt x="0" y="0"/>
                </a:moveTo>
                <a:cubicBezTo>
                  <a:pt x="271118" y="-950"/>
                  <a:pt x="386191" y="-16223"/>
                  <a:pt x="605622" y="0"/>
                </a:cubicBezTo>
                <a:cubicBezTo>
                  <a:pt x="825053" y="16223"/>
                  <a:pt x="1037107" y="17580"/>
                  <a:pt x="1156737" y="0"/>
                </a:cubicBezTo>
                <a:cubicBezTo>
                  <a:pt x="1276367" y="-17580"/>
                  <a:pt x="1532551" y="-27539"/>
                  <a:pt x="1816865" y="0"/>
                </a:cubicBezTo>
                <a:cubicBezTo>
                  <a:pt x="1824906" y="169540"/>
                  <a:pt x="1800941" y="196013"/>
                  <a:pt x="1816865" y="384105"/>
                </a:cubicBezTo>
                <a:cubicBezTo>
                  <a:pt x="1832789" y="572197"/>
                  <a:pt x="1819738" y="650767"/>
                  <a:pt x="1816865" y="738664"/>
                </a:cubicBezTo>
                <a:cubicBezTo>
                  <a:pt x="1609086" y="763289"/>
                  <a:pt x="1491312" y="741123"/>
                  <a:pt x="1229412" y="738664"/>
                </a:cubicBezTo>
                <a:cubicBezTo>
                  <a:pt x="967512" y="736205"/>
                  <a:pt x="825404" y="717822"/>
                  <a:pt x="678296" y="738664"/>
                </a:cubicBezTo>
                <a:cubicBezTo>
                  <a:pt x="531188" y="759506"/>
                  <a:pt x="280047" y="737340"/>
                  <a:pt x="0" y="738664"/>
                </a:cubicBezTo>
                <a:cubicBezTo>
                  <a:pt x="-14731" y="577725"/>
                  <a:pt x="762" y="516264"/>
                  <a:pt x="0" y="369332"/>
                </a:cubicBezTo>
                <a:cubicBezTo>
                  <a:pt x="-762" y="222400"/>
                  <a:pt x="-9582" y="164690"/>
                  <a:pt x="0" y="0"/>
                </a:cubicBezTo>
                <a:close/>
              </a:path>
            </a:pathLst>
          </a:custGeom>
          <a:solidFill>
            <a:schemeClr val="accent1">
              <a:lumMod val="40000"/>
              <a:lumOff val="60000"/>
            </a:schemeClr>
          </a:solidFill>
          <a:ln w="28575">
            <a:solidFill>
              <a:schemeClr val="tx1"/>
            </a:solidFill>
            <a:extLst>
              <a:ext uri="{C807C97D-BFC1-408E-A445-0C87EB9F89A2}">
                <ask:lineSketchStyleProps xmlns:ask="http://schemas.microsoft.com/office/drawing/2018/sketchyshapes" sd="165035946">
                  <a:prstGeom prst="rect">
                    <a:avLst/>
                  </a:prstGeom>
                  <ask:type>
                    <ask:lineSketchFreehand/>
                  </ask:type>
                </ask:lineSketchStyleProps>
              </a:ext>
            </a:extLst>
          </a:ln>
        </p:spPr>
        <p:txBody>
          <a:bodyPr wrap="square" rtlCol="0" anchor="ctr">
            <a:spAutoFit/>
          </a:bodyPr>
          <a:lstStyle>
            <a:defPPr>
              <a:defRPr lang="en-US"/>
            </a:defPPr>
            <a:lvl1pPr algn="ctr"/>
          </a:lstStyle>
          <a:p>
            <a:r>
              <a:rPr lang="de-DE" sz="1100" dirty="0"/>
              <a:t>Suche nach dem </a:t>
            </a:r>
            <a:r>
              <a:rPr lang="de-DE" sz="1100" b="1" dirty="0"/>
              <a:t>Nominativ</a:t>
            </a:r>
          </a:p>
          <a:p>
            <a:r>
              <a:rPr lang="de-DE" sz="1000" dirty="0">
                <a:latin typeface="123Marker" panose="02000603000000000000" pitchFamily="2" charset="0"/>
                <a:ea typeface="123Marker" panose="02000603000000000000" pitchFamily="2" charset="0"/>
                <a:sym typeface="Wingdings" panose="05000000000000000000" pitchFamily="2" charset="2"/>
              </a:rPr>
              <a:t> Frage: “</a:t>
            </a:r>
            <a:r>
              <a:rPr lang="de-DE" sz="1000" dirty="0">
                <a:latin typeface="123Marker" panose="02000603000000000000" pitchFamily="2" charset="0"/>
                <a:ea typeface="123Marker" panose="02000603000000000000" pitchFamily="2" charset="0"/>
              </a:rPr>
              <a:t>Wer oder was...?“</a:t>
            </a:r>
          </a:p>
        </p:txBody>
      </p:sp>
      <p:cxnSp>
        <p:nvCxnSpPr>
          <p:cNvPr id="61" name="Gerade Verbindung mit Pfeil 60">
            <a:extLst>
              <a:ext uri="{FF2B5EF4-FFF2-40B4-BE49-F238E27FC236}">
                <a16:creationId xmlns:a16="http://schemas.microsoft.com/office/drawing/2014/main" id="{64B826D1-3503-9520-9AA1-5E59C2D0A3BE}"/>
              </a:ext>
            </a:extLst>
          </p:cNvPr>
          <p:cNvCxnSpPr>
            <a:cxnSpLocks/>
            <a:stCxn id="13" idx="2"/>
            <a:endCxn id="35" idx="0"/>
          </p:cNvCxnSpPr>
          <p:nvPr/>
        </p:nvCxnSpPr>
        <p:spPr>
          <a:xfrm>
            <a:off x="908433" y="5910949"/>
            <a:ext cx="0" cy="4702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31A42E7B-BEFB-A193-D197-3DA67860E926}"/>
              </a:ext>
            </a:extLst>
          </p:cNvPr>
          <p:cNvCxnSpPr>
            <a:cxnSpLocks/>
          </p:cNvCxnSpPr>
          <p:nvPr/>
        </p:nvCxnSpPr>
        <p:spPr>
          <a:xfrm>
            <a:off x="2866446" y="5923752"/>
            <a:ext cx="0" cy="4702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4031CA90-6CA0-9B5B-6E18-FE403769475B}"/>
              </a:ext>
            </a:extLst>
          </p:cNvPr>
          <p:cNvSpPr/>
          <p:nvPr/>
        </p:nvSpPr>
        <p:spPr>
          <a:xfrm>
            <a:off x="4517592" y="1468774"/>
            <a:ext cx="410845" cy="367873"/>
          </a:xfrm>
          <a:solidFill>
            <a:schemeClr val="accent2"/>
          </a:solidFill>
          <a:ln w="28575">
            <a:solidFill>
              <a:schemeClr val="tx1"/>
            </a:solidFill>
          </a:ln>
        </p:spPr>
        <p:txBody>
          <a:bodyPr wrap="square" rtlCol="0" anchor="ctr">
            <a:spAutoFit/>
          </a:bodyPr>
          <a:lstStyle/>
          <a:p>
            <a:pPr algn="ctr"/>
            <a:r>
              <a:rPr lang="de-DE" sz="1100" b="1" dirty="0"/>
              <a:t>3</a:t>
            </a:r>
          </a:p>
        </p:txBody>
      </p:sp>
      <p:sp>
        <p:nvSpPr>
          <p:cNvPr id="67" name="Ellipse 66">
            <a:extLst>
              <a:ext uri="{FF2B5EF4-FFF2-40B4-BE49-F238E27FC236}">
                <a16:creationId xmlns:a16="http://schemas.microsoft.com/office/drawing/2014/main" id="{37031B32-A58B-3123-5CE9-63483033112D}"/>
              </a:ext>
            </a:extLst>
          </p:cNvPr>
          <p:cNvSpPr/>
          <p:nvPr/>
        </p:nvSpPr>
        <p:spPr>
          <a:xfrm>
            <a:off x="7259376" y="1387893"/>
            <a:ext cx="410845" cy="367873"/>
          </a:xfrm>
          <a:solidFill>
            <a:schemeClr val="accent5">
              <a:lumMod val="60000"/>
              <a:lumOff val="40000"/>
            </a:schemeClr>
          </a:solidFill>
          <a:ln w="28575">
            <a:solidFill>
              <a:schemeClr val="tx1"/>
            </a:solidFill>
          </a:ln>
        </p:spPr>
        <p:txBody>
          <a:bodyPr wrap="square" rtlCol="0" anchor="ctr">
            <a:spAutoFit/>
          </a:bodyPr>
          <a:lstStyle/>
          <a:p>
            <a:pPr algn="ctr"/>
            <a:r>
              <a:rPr lang="de-DE" sz="1100" b="1" dirty="0"/>
              <a:t>4</a:t>
            </a:r>
          </a:p>
        </p:txBody>
      </p:sp>
      <p:sp>
        <p:nvSpPr>
          <p:cNvPr id="68" name="Textfeld 67">
            <a:extLst>
              <a:ext uri="{FF2B5EF4-FFF2-40B4-BE49-F238E27FC236}">
                <a16:creationId xmlns:a16="http://schemas.microsoft.com/office/drawing/2014/main" id="{1F6DB0DA-43BC-6AFC-D282-6A948985A983}"/>
              </a:ext>
            </a:extLst>
          </p:cNvPr>
          <p:cNvSpPr txBox="1">
            <a:spLocks noGrp="1" noRot="1" noMove="1" noResize="1" noEditPoints="1" noAdjustHandles="1" noChangeArrowheads="1" noChangeShapeType="1"/>
          </p:cNvSpPr>
          <p:nvPr/>
        </p:nvSpPr>
        <p:spPr>
          <a:xfrm>
            <a:off x="5170573" y="6670532"/>
            <a:ext cx="4737479" cy="184666"/>
          </a:xfrm>
          <a:prstGeom prst="rect">
            <a:avLst/>
          </a:prstGeom>
          <a:noFill/>
        </p:spPr>
        <p:txBody>
          <a:bodyPr wrap="square">
            <a:spAutoFit/>
          </a:bodyPr>
          <a:lstStyle/>
          <a:p>
            <a:pPr algn="r"/>
            <a:r>
              <a:rPr lang="de-DE" sz="6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6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2">
                  <a:extLst>
                    <a:ext uri="{A12FA001-AC4F-418D-AE19-62706E023703}">
                      <ahyp:hlinkClr xmlns:ahyp="http://schemas.microsoft.com/office/drawing/2018/hyperlinkcolor" val="tx"/>
                    </a:ext>
                  </a:extLst>
                </a:hlinkClick>
              </a:rPr>
              <a:t>https://diefraumitdemdromedar.de</a:t>
            </a:r>
            <a:r>
              <a:rPr lang="de-DE" sz="6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600" dirty="0">
              <a:solidFill>
                <a:schemeClr val="tx2"/>
              </a:solidFill>
            </a:endParaRPr>
          </a:p>
        </p:txBody>
      </p:sp>
    </p:spTree>
    <p:extLst>
      <p:ext uri="{BB962C8B-B14F-4D97-AF65-F5344CB8AC3E}">
        <p14:creationId xmlns:p14="http://schemas.microsoft.com/office/powerpoint/2010/main" val="187448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Verbinder: gewinkelt 9">
            <a:extLst>
              <a:ext uri="{FF2B5EF4-FFF2-40B4-BE49-F238E27FC236}">
                <a16:creationId xmlns:a16="http://schemas.microsoft.com/office/drawing/2014/main" id="{87B95638-D2E9-0DFF-8A5B-9BE754B40A05}"/>
              </a:ext>
            </a:extLst>
          </p:cNvPr>
          <p:cNvCxnSpPr>
            <a:cxnSpLocks/>
          </p:cNvCxnSpPr>
          <p:nvPr/>
        </p:nvCxnSpPr>
        <p:spPr>
          <a:xfrm rot="10800000" flipV="1">
            <a:off x="1311442" y="5550165"/>
            <a:ext cx="5884242" cy="668203"/>
          </a:xfrm>
          <a:prstGeom prst="bentConnector3">
            <a:avLst/>
          </a:prstGeom>
          <a:ln w="57150">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6" name="Inhaltsplatzhalter 5">
            <a:extLst>
              <a:ext uri="{FF2B5EF4-FFF2-40B4-BE49-F238E27FC236}">
                <a16:creationId xmlns:a16="http://schemas.microsoft.com/office/drawing/2014/main" id="{DE722376-E4F1-1D68-D897-6CF605785958}"/>
              </a:ext>
            </a:extLst>
          </p:cNvPr>
          <p:cNvSpPr>
            <a:spLocks noGrp="1"/>
          </p:cNvSpPr>
          <p:nvPr>
            <p:ph idx="1"/>
          </p:nvPr>
        </p:nvSpPr>
        <p:spPr>
          <a:xfrm>
            <a:off x="0" y="1363976"/>
            <a:ext cx="9906000" cy="5494023"/>
          </a:xfrm>
        </p:spPr>
        <p:txBody>
          <a:bodyPr>
            <a:normAutofit lnSpcReduction="10000"/>
          </a:bodyPr>
          <a:lstStyle/>
          <a:p>
            <a:pPr marL="342900" indent="-342900">
              <a:buFont typeface="+mj-lt"/>
              <a:buAutoNum type="arabicPeriod"/>
            </a:pPr>
            <a:r>
              <a:rPr lang="de-DE" sz="2800" dirty="0">
                <a:solidFill>
                  <a:schemeClr val="accent5">
                    <a:lumMod val="75000"/>
                  </a:schemeClr>
                </a:solidFill>
                <a:latin typeface="123Marker" panose="02000603000000000000" pitchFamily="2" charset="0"/>
                <a:ea typeface="123Marker" panose="02000603000000000000" pitchFamily="2" charset="0"/>
              </a:rPr>
              <a:t>[ Fröhlich ] </a:t>
            </a:r>
            <a:r>
              <a:rPr lang="de-DE" sz="2800" dirty="0">
                <a:solidFill>
                  <a:schemeClr val="accent6"/>
                </a:solidFill>
                <a:latin typeface="123Marker" panose="02000603000000000000" pitchFamily="2" charset="0"/>
                <a:ea typeface="123Marker" panose="02000603000000000000" pitchFamily="2" charset="0"/>
              </a:rPr>
              <a:t>[ zeigte ] </a:t>
            </a:r>
            <a:r>
              <a:rPr lang="de-DE" dirty="0">
                <a:solidFill>
                  <a:schemeClr val="accent1"/>
                </a:solidFill>
                <a:latin typeface="123Marker" panose="02000603000000000000" pitchFamily="2" charset="0"/>
                <a:ea typeface="123Marker" panose="02000603000000000000" pitchFamily="2" charset="0"/>
              </a:rPr>
              <a:t>[ ich ] </a:t>
            </a:r>
            <a:r>
              <a:rPr lang="de-DE" sz="2800" dirty="0">
                <a:solidFill>
                  <a:schemeClr val="accent2"/>
                </a:solidFill>
                <a:latin typeface="123Marker" panose="02000603000000000000" pitchFamily="2" charset="0"/>
                <a:ea typeface="123Marker" panose="02000603000000000000" pitchFamily="2" charset="0"/>
              </a:rPr>
              <a:t>[ meinen Eltern ] </a:t>
            </a:r>
            <a:r>
              <a:rPr lang="de-DE" sz="2800" dirty="0">
                <a:solidFill>
                  <a:schemeClr val="accent2">
                    <a:lumMod val="75000"/>
                  </a:schemeClr>
                </a:solidFill>
                <a:latin typeface="123Marker" panose="02000603000000000000" pitchFamily="2" charset="0"/>
                <a:ea typeface="123Marker" panose="02000603000000000000" pitchFamily="2" charset="0"/>
              </a:rPr>
              <a:t>[ die Deutschschulaufgabe. </a:t>
            </a:r>
            <a:r>
              <a:rPr lang="de-DE" dirty="0">
                <a:solidFill>
                  <a:schemeClr val="accent2">
                    <a:lumMod val="75000"/>
                  </a:schemeClr>
                </a:solidFill>
                <a:latin typeface="123Marker" panose="02000603000000000000" pitchFamily="2" charset="0"/>
                <a:ea typeface="123Marker" panose="02000603000000000000" pitchFamily="2" charset="0"/>
              </a:rPr>
              <a:t>]</a:t>
            </a:r>
          </a:p>
          <a:p>
            <a:pPr marL="342900" indent="-342900">
              <a:buFont typeface="+mj-lt"/>
              <a:buAutoNum type="arabicPeriod"/>
            </a:pP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dirty="0">
                <a:solidFill>
                  <a:schemeClr val="accent1"/>
                </a:solidFill>
                <a:latin typeface="123Marker" panose="02000603000000000000" pitchFamily="2" charset="0"/>
                <a:ea typeface="123Marker" panose="02000603000000000000" pitchFamily="2" charset="0"/>
              </a:rPr>
              <a:t>[ Ich ] </a:t>
            </a:r>
            <a:r>
              <a:rPr lang="de-DE" dirty="0">
                <a:solidFill>
                  <a:schemeClr val="accent6"/>
                </a:solidFill>
                <a:latin typeface="123Marker" panose="02000603000000000000" pitchFamily="2" charset="0"/>
                <a:ea typeface="123Marker" panose="02000603000000000000" pitchFamily="2" charset="0"/>
              </a:rPr>
              <a:t>[ fragte ] </a:t>
            </a:r>
            <a:r>
              <a:rPr lang="de-DE" sz="2800" dirty="0">
                <a:solidFill>
                  <a:schemeClr val="accent2">
                    <a:lumMod val="75000"/>
                  </a:schemeClr>
                </a:solidFill>
                <a:latin typeface="123Marker" panose="02000603000000000000" pitchFamily="2" charset="0"/>
                <a:ea typeface="123Marker" panose="02000603000000000000" pitchFamily="2" charset="0"/>
              </a:rPr>
              <a:t>[ meine Lehrkraft ] </a:t>
            </a:r>
            <a:r>
              <a:rPr lang="de-DE" dirty="0">
                <a:solidFill>
                  <a:schemeClr val="accent5"/>
                </a:solidFill>
                <a:latin typeface="123Marker" panose="02000603000000000000" pitchFamily="2" charset="0"/>
                <a:ea typeface="123Marker" panose="02000603000000000000" pitchFamily="2" charset="0"/>
              </a:rPr>
              <a:t>[ aus großer Neugier ] </a:t>
            </a:r>
            <a:r>
              <a:rPr lang="de-DE" sz="2800" dirty="0">
                <a:solidFill>
                  <a:schemeClr val="accent2"/>
                </a:solidFill>
                <a:latin typeface="123Marker" panose="02000603000000000000" pitchFamily="2" charset="0"/>
                <a:ea typeface="123Marker" panose="02000603000000000000" pitchFamily="2" charset="0"/>
              </a:rPr>
              <a:t>[ nach ihrem Lieblingslied. ]</a:t>
            </a:r>
          </a:p>
          <a:p>
            <a:pPr marL="342900" indent="-342900">
              <a:buFont typeface="+mj-lt"/>
              <a:buAutoNum type="arabicPeriod"/>
            </a:pP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dirty="0">
                <a:solidFill>
                  <a:schemeClr val="accent5"/>
                </a:solidFill>
                <a:latin typeface="123Marker" panose="02000603000000000000" pitchFamily="2" charset="0"/>
                <a:ea typeface="123Marker" panose="02000603000000000000" pitchFamily="2" charset="0"/>
              </a:rPr>
              <a:t>[ Beim letzten Wandertag ] </a:t>
            </a:r>
            <a:r>
              <a:rPr lang="de-DE" dirty="0">
                <a:solidFill>
                  <a:schemeClr val="accent6"/>
                </a:solidFill>
                <a:latin typeface="123Marker" panose="02000603000000000000" pitchFamily="2" charset="0"/>
                <a:ea typeface="123Marker" panose="02000603000000000000" pitchFamily="2" charset="0"/>
              </a:rPr>
              <a:t>[ spielten ] </a:t>
            </a:r>
            <a:r>
              <a:rPr lang="de-DE" dirty="0">
                <a:solidFill>
                  <a:schemeClr val="accent1"/>
                </a:solidFill>
                <a:latin typeface="123Marker" panose="02000603000000000000" pitchFamily="2" charset="0"/>
                <a:ea typeface="123Marker" panose="02000603000000000000" pitchFamily="2" charset="0"/>
              </a:rPr>
              <a:t>[ die Schüler*innen der 5a ] </a:t>
            </a:r>
            <a:r>
              <a:rPr lang="de-DE" dirty="0">
                <a:solidFill>
                  <a:schemeClr val="accent5">
                    <a:lumMod val="75000"/>
                  </a:schemeClr>
                </a:solidFill>
                <a:latin typeface="123Marker" panose="02000603000000000000" pitchFamily="2" charset="0"/>
                <a:ea typeface="123Marker" panose="02000603000000000000" pitchFamily="2" charset="0"/>
              </a:rPr>
              <a:t>[ auf dem Spielplatz im Park. ]</a:t>
            </a:r>
          </a:p>
          <a:p>
            <a:pPr marL="342900" indent="-342900">
              <a:buFont typeface="+mj-lt"/>
              <a:buAutoNum type="arabicPeriod"/>
            </a:pP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sz="2800" dirty="0">
                <a:latin typeface="123Marker" panose="02000603000000000000" pitchFamily="2" charset="0"/>
                <a:ea typeface="123Marker" panose="02000603000000000000" pitchFamily="2" charset="0"/>
              </a:rPr>
              <a:t>⭐ </a:t>
            </a:r>
            <a:r>
              <a:rPr lang="de-DE" dirty="0">
                <a:solidFill>
                  <a:schemeClr val="accent5"/>
                </a:solidFill>
                <a:latin typeface="123Marker" panose="02000603000000000000" pitchFamily="2" charset="0"/>
                <a:ea typeface="123Marker" panose="02000603000000000000" pitchFamily="2" charset="0"/>
              </a:rPr>
              <a:t>[ Nach dem Erschlagen einer Fliege ] </a:t>
            </a:r>
            <a:r>
              <a:rPr lang="de-DE" dirty="0">
                <a:solidFill>
                  <a:schemeClr val="accent6"/>
                </a:solidFill>
                <a:latin typeface="123Marker" panose="02000603000000000000" pitchFamily="2" charset="0"/>
                <a:ea typeface="123Marker" panose="02000603000000000000" pitchFamily="2" charset="0"/>
              </a:rPr>
              <a:t>[ klagte ] </a:t>
            </a:r>
            <a:r>
              <a:rPr lang="de-DE" sz="2800" dirty="0">
                <a:solidFill>
                  <a:schemeClr val="accent1"/>
                </a:solidFill>
                <a:latin typeface="123Marker" panose="02000603000000000000" pitchFamily="2" charset="0"/>
                <a:ea typeface="123Marker" panose="02000603000000000000" pitchFamily="2" charset="0"/>
              </a:rPr>
              <a:t>[ das Gericht ] </a:t>
            </a:r>
            <a:r>
              <a:rPr lang="de-DE" sz="2800" dirty="0">
                <a:solidFill>
                  <a:schemeClr val="accent2">
                    <a:lumMod val="75000"/>
                  </a:schemeClr>
                </a:solidFill>
                <a:latin typeface="123Marker" panose="02000603000000000000" pitchFamily="2" charset="0"/>
                <a:ea typeface="123Marker" panose="02000603000000000000" pitchFamily="2" charset="0"/>
              </a:rPr>
              <a:t>[ den schockierten Jungen ] </a:t>
            </a:r>
            <a:r>
              <a:rPr lang="de-DE" sz="2800" dirty="0">
                <a:solidFill>
                  <a:schemeClr val="accent2"/>
                </a:solidFill>
                <a:latin typeface="123Marker" panose="02000603000000000000" pitchFamily="2" charset="0"/>
                <a:ea typeface="123Marker" panose="02000603000000000000" pitchFamily="2" charset="0"/>
              </a:rPr>
              <a:t>[ des Mordes ] </a:t>
            </a:r>
          </a:p>
          <a:p>
            <a:pPr marL="0" indent="0">
              <a:buNone/>
            </a:pPr>
            <a:r>
              <a:rPr lang="de-DE" sz="2800" dirty="0">
                <a:latin typeface="123Marker" panose="02000603000000000000" pitchFamily="2" charset="0"/>
                <a:ea typeface="123Marker" panose="02000603000000000000" pitchFamily="2" charset="0"/>
              </a:rPr>
              <a:t>   </a:t>
            </a:r>
            <a:r>
              <a:rPr lang="de-DE" dirty="0">
                <a:solidFill>
                  <a:schemeClr val="accent6"/>
                </a:solidFill>
                <a:latin typeface="123Marker" panose="02000603000000000000" pitchFamily="2" charset="0"/>
                <a:ea typeface="123Marker" panose="02000603000000000000" pitchFamily="2" charset="0"/>
              </a:rPr>
              <a:t>[ an. ]</a:t>
            </a:r>
          </a:p>
          <a:p>
            <a:endParaRPr lang="de-DE" dirty="0"/>
          </a:p>
        </p:txBody>
      </p:sp>
      <p:sp>
        <p:nvSpPr>
          <p:cNvPr id="2" name="Titel 1">
            <a:extLst>
              <a:ext uri="{FF2B5EF4-FFF2-40B4-BE49-F238E27FC236}">
                <a16:creationId xmlns:a16="http://schemas.microsoft.com/office/drawing/2014/main" id="{36C0B55D-2A1F-00FB-1ED1-EEB12F015D84}"/>
              </a:ext>
            </a:extLst>
          </p:cNvPr>
          <p:cNvSpPr>
            <a:spLocks noGrp="1"/>
          </p:cNvSpPr>
          <p:nvPr>
            <p:ph type="title"/>
          </p:nvPr>
        </p:nvSpPr>
        <p:spPr>
          <a:xfrm>
            <a:off x="681038" y="38414"/>
            <a:ext cx="8543925" cy="885339"/>
          </a:xfrm>
        </p:spPr>
        <p:txBody>
          <a:bodyPr/>
          <a:lstStyle/>
          <a:p>
            <a:r>
              <a:rPr lang="de-DE" b="1" dirty="0"/>
              <a:t>Lösung: Satzglieder bestimmen</a:t>
            </a:r>
          </a:p>
        </p:txBody>
      </p:sp>
      <p:sp>
        <p:nvSpPr>
          <p:cNvPr id="5" name="Inhaltsplatzhalter 3">
            <a:extLst>
              <a:ext uri="{FF2B5EF4-FFF2-40B4-BE49-F238E27FC236}">
                <a16:creationId xmlns:a16="http://schemas.microsoft.com/office/drawing/2014/main" id="{2C93612E-D13E-7B43-A818-139D17867D04}"/>
              </a:ext>
            </a:extLst>
          </p:cNvPr>
          <p:cNvSpPr txBox="1">
            <a:spLocks/>
          </p:cNvSpPr>
          <p:nvPr/>
        </p:nvSpPr>
        <p:spPr>
          <a:xfrm>
            <a:off x="162400" y="2227892"/>
            <a:ext cx="4790600" cy="332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de-DE" sz="1800" dirty="0">
              <a:latin typeface="123Marker" panose="02000603000000000000" pitchFamily="2" charset="0"/>
              <a:ea typeface="123Marker" panose="02000603000000000000" pitchFamily="2" charset="0"/>
            </a:endParaRPr>
          </a:p>
        </p:txBody>
      </p:sp>
      <p:sp>
        <p:nvSpPr>
          <p:cNvPr id="3" name="Textfeld 2">
            <a:extLst>
              <a:ext uri="{FF2B5EF4-FFF2-40B4-BE49-F238E27FC236}">
                <a16:creationId xmlns:a16="http://schemas.microsoft.com/office/drawing/2014/main" id="{C82DC99C-EE32-B442-33E5-081960FD86F4}"/>
              </a:ext>
            </a:extLst>
          </p:cNvPr>
          <p:cNvSpPr txBox="1"/>
          <p:nvPr/>
        </p:nvSpPr>
        <p:spPr>
          <a:xfrm>
            <a:off x="2225842" y="1039289"/>
            <a:ext cx="1612232" cy="369332"/>
          </a:xfrm>
          <a:prstGeom prst="rect">
            <a:avLst/>
          </a:prstGeom>
          <a:noFill/>
        </p:spPr>
        <p:txBody>
          <a:bodyPr wrap="square" rtlCol="0">
            <a:spAutoFit/>
          </a:bodyPr>
          <a:lstStyle/>
          <a:p>
            <a:pPr algn="ctr"/>
            <a:r>
              <a:rPr lang="de-DE" dirty="0">
                <a:solidFill>
                  <a:schemeClr val="accent6"/>
                </a:solidFill>
              </a:rPr>
              <a:t>Prädikat</a:t>
            </a:r>
          </a:p>
        </p:txBody>
      </p:sp>
      <p:sp>
        <p:nvSpPr>
          <p:cNvPr id="7" name="Textfeld 6">
            <a:extLst>
              <a:ext uri="{FF2B5EF4-FFF2-40B4-BE49-F238E27FC236}">
                <a16:creationId xmlns:a16="http://schemas.microsoft.com/office/drawing/2014/main" id="{C1462B73-D93B-BA7D-3197-1E938F21125D}"/>
              </a:ext>
            </a:extLst>
          </p:cNvPr>
          <p:cNvSpPr txBox="1"/>
          <p:nvPr/>
        </p:nvSpPr>
        <p:spPr>
          <a:xfrm>
            <a:off x="1419726" y="2359053"/>
            <a:ext cx="1612232" cy="369332"/>
          </a:xfrm>
          <a:prstGeom prst="rect">
            <a:avLst/>
          </a:prstGeom>
          <a:noFill/>
        </p:spPr>
        <p:txBody>
          <a:bodyPr wrap="square" rtlCol="0">
            <a:spAutoFit/>
          </a:bodyPr>
          <a:lstStyle/>
          <a:p>
            <a:pPr algn="ctr"/>
            <a:r>
              <a:rPr lang="de-DE" dirty="0">
                <a:solidFill>
                  <a:schemeClr val="accent6"/>
                </a:solidFill>
              </a:rPr>
              <a:t>Prädikat</a:t>
            </a:r>
          </a:p>
        </p:txBody>
      </p:sp>
      <p:sp>
        <p:nvSpPr>
          <p:cNvPr id="8" name="Textfeld 7">
            <a:extLst>
              <a:ext uri="{FF2B5EF4-FFF2-40B4-BE49-F238E27FC236}">
                <a16:creationId xmlns:a16="http://schemas.microsoft.com/office/drawing/2014/main" id="{C067A4C8-EC53-2A27-C11A-5FCD41138B05}"/>
              </a:ext>
            </a:extLst>
          </p:cNvPr>
          <p:cNvSpPr txBox="1"/>
          <p:nvPr/>
        </p:nvSpPr>
        <p:spPr>
          <a:xfrm>
            <a:off x="4953000" y="3556990"/>
            <a:ext cx="1612232" cy="369332"/>
          </a:xfrm>
          <a:prstGeom prst="rect">
            <a:avLst/>
          </a:prstGeom>
          <a:noFill/>
        </p:spPr>
        <p:txBody>
          <a:bodyPr wrap="square" rtlCol="0">
            <a:spAutoFit/>
          </a:bodyPr>
          <a:lstStyle/>
          <a:p>
            <a:pPr algn="ctr"/>
            <a:r>
              <a:rPr lang="de-DE" dirty="0">
                <a:solidFill>
                  <a:schemeClr val="accent6"/>
                </a:solidFill>
              </a:rPr>
              <a:t>Prädikat</a:t>
            </a:r>
          </a:p>
        </p:txBody>
      </p:sp>
      <p:sp>
        <p:nvSpPr>
          <p:cNvPr id="9" name="Textfeld 8">
            <a:extLst>
              <a:ext uri="{FF2B5EF4-FFF2-40B4-BE49-F238E27FC236}">
                <a16:creationId xmlns:a16="http://schemas.microsoft.com/office/drawing/2014/main" id="{D406D5ED-3B3A-2A0F-2BEF-3C6D9706AD0E}"/>
              </a:ext>
            </a:extLst>
          </p:cNvPr>
          <p:cNvSpPr txBox="1"/>
          <p:nvPr/>
        </p:nvSpPr>
        <p:spPr>
          <a:xfrm>
            <a:off x="7118684" y="4662800"/>
            <a:ext cx="1612232" cy="646331"/>
          </a:xfrm>
          <a:prstGeom prst="rect">
            <a:avLst/>
          </a:prstGeom>
          <a:noFill/>
        </p:spPr>
        <p:txBody>
          <a:bodyPr wrap="square" rtlCol="0">
            <a:spAutoFit/>
          </a:bodyPr>
          <a:lstStyle/>
          <a:p>
            <a:pPr algn="ctr"/>
            <a:r>
              <a:rPr lang="de-DE" dirty="0">
                <a:solidFill>
                  <a:schemeClr val="accent6"/>
                </a:solidFill>
              </a:rPr>
              <a:t>zweiteiliges Prädikat</a:t>
            </a:r>
          </a:p>
        </p:txBody>
      </p:sp>
      <p:sp>
        <p:nvSpPr>
          <p:cNvPr id="13" name="Textfeld 12">
            <a:extLst>
              <a:ext uri="{FF2B5EF4-FFF2-40B4-BE49-F238E27FC236}">
                <a16:creationId xmlns:a16="http://schemas.microsoft.com/office/drawing/2014/main" id="{AD2E2D37-0DCF-48C6-9AF2-562A397846AA}"/>
              </a:ext>
            </a:extLst>
          </p:cNvPr>
          <p:cNvSpPr txBox="1"/>
          <p:nvPr/>
        </p:nvSpPr>
        <p:spPr>
          <a:xfrm>
            <a:off x="3463088" y="1039288"/>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4" name="Textfeld 13">
            <a:extLst>
              <a:ext uri="{FF2B5EF4-FFF2-40B4-BE49-F238E27FC236}">
                <a16:creationId xmlns:a16="http://schemas.microsoft.com/office/drawing/2014/main" id="{F772F814-A570-7508-62F2-3BF15745B47A}"/>
              </a:ext>
            </a:extLst>
          </p:cNvPr>
          <p:cNvSpPr txBox="1"/>
          <p:nvPr/>
        </p:nvSpPr>
        <p:spPr>
          <a:xfrm>
            <a:off x="108283" y="2359052"/>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5" name="Textfeld 14">
            <a:extLst>
              <a:ext uri="{FF2B5EF4-FFF2-40B4-BE49-F238E27FC236}">
                <a16:creationId xmlns:a16="http://schemas.microsoft.com/office/drawing/2014/main" id="{3A235BAD-5863-FBBF-C135-B8D22D838FF6}"/>
              </a:ext>
            </a:extLst>
          </p:cNvPr>
          <p:cNvSpPr txBox="1"/>
          <p:nvPr/>
        </p:nvSpPr>
        <p:spPr>
          <a:xfrm>
            <a:off x="6400799" y="3600505"/>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6" name="Textfeld 15">
            <a:extLst>
              <a:ext uri="{FF2B5EF4-FFF2-40B4-BE49-F238E27FC236}">
                <a16:creationId xmlns:a16="http://schemas.microsoft.com/office/drawing/2014/main" id="{B35E577C-5FC3-26F5-C906-78BF211D83BD}"/>
              </a:ext>
            </a:extLst>
          </p:cNvPr>
          <p:cNvSpPr txBox="1"/>
          <p:nvPr/>
        </p:nvSpPr>
        <p:spPr>
          <a:xfrm>
            <a:off x="8570494" y="4941851"/>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7" name="Textfeld 16">
            <a:extLst>
              <a:ext uri="{FF2B5EF4-FFF2-40B4-BE49-F238E27FC236}">
                <a16:creationId xmlns:a16="http://schemas.microsoft.com/office/drawing/2014/main" id="{318CCB7A-16D7-D74F-EBC2-CD544DC89040}"/>
              </a:ext>
            </a:extLst>
          </p:cNvPr>
          <p:cNvSpPr txBox="1"/>
          <p:nvPr/>
        </p:nvSpPr>
        <p:spPr>
          <a:xfrm>
            <a:off x="336884" y="994646"/>
            <a:ext cx="1949116" cy="369332"/>
          </a:xfrm>
          <a:prstGeom prst="rect">
            <a:avLst/>
          </a:prstGeom>
          <a:noFill/>
        </p:spPr>
        <p:txBody>
          <a:bodyPr wrap="square" rtlCol="0">
            <a:spAutoFit/>
          </a:bodyPr>
          <a:lstStyle/>
          <a:p>
            <a:pPr algn="ctr"/>
            <a:r>
              <a:rPr lang="de-DE" dirty="0">
                <a:solidFill>
                  <a:schemeClr val="accent5">
                    <a:lumMod val="75000"/>
                  </a:schemeClr>
                </a:solidFill>
              </a:rPr>
              <a:t>Modaladverbiale</a:t>
            </a:r>
          </a:p>
        </p:txBody>
      </p:sp>
      <p:sp>
        <p:nvSpPr>
          <p:cNvPr id="18" name="Textfeld 17">
            <a:extLst>
              <a:ext uri="{FF2B5EF4-FFF2-40B4-BE49-F238E27FC236}">
                <a16:creationId xmlns:a16="http://schemas.microsoft.com/office/drawing/2014/main" id="{A59C7BF0-C73E-80DC-AC90-34906C5D1AA3}"/>
              </a:ext>
            </a:extLst>
          </p:cNvPr>
          <p:cNvSpPr txBox="1"/>
          <p:nvPr/>
        </p:nvSpPr>
        <p:spPr>
          <a:xfrm>
            <a:off x="6950241" y="2258370"/>
            <a:ext cx="2211805" cy="369332"/>
          </a:xfrm>
          <a:prstGeom prst="rect">
            <a:avLst/>
          </a:prstGeom>
          <a:noFill/>
        </p:spPr>
        <p:txBody>
          <a:bodyPr wrap="square" rtlCol="0">
            <a:spAutoFit/>
          </a:bodyPr>
          <a:lstStyle/>
          <a:p>
            <a:pPr algn="ctr"/>
            <a:r>
              <a:rPr lang="de-DE" dirty="0">
                <a:solidFill>
                  <a:schemeClr val="accent5"/>
                </a:solidFill>
              </a:rPr>
              <a:t>Kausaladverbiale</a:t>
            </a:r>
          </a:p>
        </p:txBody>
      </p:sp>
      <p:sp>
        <p:nvSpPr>
          <p:cNvPr id="19" name="Textfeld 18">
            <a:extLst>
              <a:ext uri="{FF2B5EF4-FFF2-40B4-BE49-F238E27FC236}">
                <a16:creationId xmlns:a16="http://schemas.microsoft.com/office/drawing/2014/main" id="{57AFE9A0-F6AF-D719-3944-43983EFC176B}"/>
              </a:ext>
            </a:extLst>
          </p:cNvPr>
          <p:cNvSpPr txBox="1"/>
          <p:nvPr/>
        </p:nvSpPr>
        <p:spPr>
          <a:xfrm>
            <a:off x="1419725" y="3556990"/>
            <a:ext cx="2225843" cy="369332"/>
          </a:xfrm>
          <a:prstGeom prst="rect">
            <a:avLst/>
          </a:prstGeom>
          <a:noFill/>
        </p:spPr>
        <p:txBody>
          <a:bodyPr wrap="square" rtlCol="0">
            <a:spAutoFit/>
          </a:bodyPr>
          <a:lstStyle/>
          <a:p>
            <a:pPr algn="ctr"/>
            <a:r>
              <a:rPr lang="de-DE" dirty="0">
                <a:solidFill>
                  <a:schemeClr val="accent5"/>
                </a:solidFill>
              </a:rPr>
              <a:t>Temporaladverbiale</a:t>
            </a:r>
          </a:p>
        </p:txBody>
      </p:sp>
      <p:sp>
        <p:nvSpPr>
          <p:cNvPr id="20" name="Textfeld 19">
            <a:extLst>
              <a:ext uri="{FF2B5EF4-FFF2-40B4-BE49-F238E27FC236}">
                <a16:creationId xmlns:a16="http://schemas.microsoft.com/office/drawing/2014/main" id="{430B9625-D56C-6A67-D53A-A89985081C4B}"/>
              </a:ext>
            </a:extLst>
          </p:cNvPr>
          <p:cNvSpPr txBox="1"/>
          <p:nvPr/>
        </p:nvSpPr>
        <p:spPr>
          <a:xfrm>
            <a:off x="7617994" y="3924137"/>
            <a:ext cx="2225843" cy="369332"/>
          </a:xfrm>
          <a:prstGeom prst="rect">
            <a:avLst/>
          </a:prstGeom>
          <a:noFill/>
        </p:spPr>
        <p:txBody>
          <a:bodyPr wrap="square" rtlCol="0">
            <a:spAutoFit/>
          </a:bodyPr>
          <a:lstStyle/>
          <a:p>
            <a:pPr algn="ctr"/>
            <a:r>
              <a:rPr lang="de-DE" dirty="0">
                <a:solidFill>
                  <a:schemeClr val="accent5">
                    <a:lumMod val="75000"/>
                  </a:schemeClr>
                </a:solidFill>
              </a:rPr>
              <a:t>Lokaladverbiale</a:t>
            </a:r>
          </a:p>
        </p:txBody>
      </p:sp>
      <p:sp>
        <p:nvSpPr>
          <p:cNvPr id="21" name="Textfeld 20">
            <a:extLst>
              <a:ext uri="{FF2B5EF4-FFF2-40B4-BE49-F238E27FC236}">
                <a16:creationId xmlns:a16="http://schemas.microsoft.com/office/drawing/2014/main" id="{BDC027A7-FCA7-1C1C-9628-E5E6BEE4223E}"/>
              </a:ext>
            </a:extLst>
          </p:cNvPr>
          <p:cNvSpPr txBox="1"/>
          <p:nvPr/>
        </p:nvSpPr>
        <p:spPr>
          <a:xfrm>
            <a:off x="5143901" y="1038160"/>
            <a:ext cx="2211805" cy="369332"/>
          </a:xfrm>
          <a:prstGeom prst="rect">
            <a:avLst/>
          </a:prstGeom>
          <a:noFill/>
        </p:spPr>
        <p:txBody>
          <a:bodyPr wrap="square" rtlCol="0">
            <a:spAutoFit/>
          </a:bodyPr>
          <a:lstStyle/>
          <a:p>
            <a:pPr algn="ctr"/>
            <a:r>
              <a:rPr lang="de-DE" dirty="0">
                <a:solidFill>
                  <a:schemeClr val="accent2"/>
                </a:solidFill>
              </a:rPr>
              <a:t>Dativobjekt</a:t>
            </a:r>
          </a:p>
        </p:txBody>
      </p:sp>
      <p:sp>
        <p:nvSpPr>
          <p:cNvPr id="22" name="Textfeld 21">
            <a:extLst>
              <a:ext uri="{FF2B5EF4-FFF2-40B4-BE49-F238E27FC236}">
                <a16:creationId xmlns:a16="http://schemas.microsoft.com/office/drawing/2014/main" id="{4BE2574F-EC3C-93ED-A8C5-E712F3485C2B}"/>
              </a:ext>
            </a:extLst>
          </p:cNvPr>
          <p:cNvSpPr txBox="1"/>
          <p:nvPr/>
        </p:nvSpPr>
        <p:spPr>
          <a:xfrm>
            <a:off x="7353676" y="1037362"/>
            <a:ext cx="2211805" cy="369332"/>
          </a:xfrm>
          <a:prstGeom prst="rect">
            <a:avLst/>
          </a:prstGeom>
          <a:noFill/>
        </p:spPr>
        <p:txBody>
          <a:bodyPr wrap="square" rtlCol="0">
            <a:spAutoFit/>
          </a:bodyPr>
          <a:lstStyle/>
          <a:p>
            <a:pPr algn="ctr"/>
            <a:r>
              <a:rPr lang="de-DE" dirty="0">
                <a:solidFill>
                  <a:schemeClr val="accent2">
                    <a:lumMod val="75000"/>
                  </a:schemeClr>
                </a:solidFill>
              </a:rPr>
              <a:t>Akkusativobjekt</a:t>
            </a:r>
          </a:p>
        </p:txBody>
      </p:sp>
      <p:sp>
        <p:nvSpPr>
          <p:cNvPr id="23" name="Textfeld 22">
            <a:extLst>
              <a:ext uri="{FF2B5EF4-FFF2-40B4-BE49-F238E27FC236}">
                <a16:creationId xmlns:a16="http://schemas.microsoft.com/office/drawing/2014/main" id="{03B373B4-81BC-73C8-7515-AF35B64A2BF7}"/>
              </a:ext>
            </a:extLst>
          </p:cNvPr>
          <p:cNvSpPr txBox="1"/>
          <p:nvPr/>
        </p:nvSpPr>
        <p:spPr>
          <a:xfrm>
            <a:off x="3459404" y="2344620"/>
            <a:ext cx="2211805" cy="369332"/>
          </a:xfrm>
          <a:prstGeom prst="rect">
            <a:avLst/>
          </a:prstGeom>
          <a:noFill/>
        </p:spPr>
        <p:txBody>
          <a:bodyPr wrap="square" rtlCol="0">
            <a:spAutoFit/>
          </a:bodyPr>
          <a:lstStyle/>
          <a:p>
            <a:pPr algn="ctr"/>
            <a:r>
              <a:rPr lang="de-DE" dirty="0">
                <a:solidFill>
                  <a:schemeClr val="accent2">
                    <a:lumMod val="75000"/>
                  </a:schemeClr>
                </a:solidFill>
              </a:rPr>
              <a:t>Akkusativobjekt</a:t>
            </a:r>
          </a:p>
        </p:txBody>
      </p:sp>
      <p:sp>
        <p:nvSpPr>
          <p:cNvPr id="24" name="Textfeld 23">
            <a:extLst>
              <a:ext uri="{FF2B5EF4-FFF2-40B4-BE49-F238E27FC236}">
                <a16:creationId xmlns:a16="http://schemas.microsoft.com/office/drawing/2014/main" id="{1625ECAC-05F0-298C-FCC9-32AD175FADD2}"/>
              </a:ext>
            </a:extLst>
          </p:cNvPr>
          <p:cNvSpPr txBox="1"/>
          <p:nvPr/>
        </p:nvSpPr>
        <p:spPr>
          <a:xfrm>
            <a:off x="4845718" y="2983881"/>
            <a:ext cx="2211805" cy="369332"/>
          </a:xfrm>
          <a:prstGeom prst="rect">
            <a:avLst/>
          </a:prstGeom>
          <a:noFill/>
        </p:spPr>
        <p:txBody>
          <a:bodyPr wrap="square" rtlCol="0">
            <a:spAutoFit/>
          </a:bodyPr>
          <a:lstStyle/>
          <a:p>
            <a:pPr algn="ctr"/>
            <a:r>
              <a:rPr lang="de-DE" dirty="0">
                <a:solidFill>
                  <a:schemeClr val="accent2"/>
                </a:solidFill>
              </a:rPr>
              <a:t>Präpositionalobjekt</a:t>
            </a:r>
          </a:p>
        </p:txBody>
      </p:sp>
      <p:sp>
        <p:nvSpPr>
          <p:cNvPr id="25" name="Textfeld 24">
            <a:extLst>
              <a:ext uri="{FF2B5EF4-FFF2-40B4-BE49-F238E27FC236}">
                <a16:creationId xmlns:a16="http://schemas.microsoft.com/office/drawing/2014/main" id="{360B6713-AF8D-8E5C-A19E-77BFFDAFF2E7}"/>
              </a:ext>
            </a:extLst>
          </p:cNvPr>
          <p:cNvSpPr txBox="1"/>
          <p:nvPr/>
        </p:nvSpPr>
        <p:spPr>
          <a:xfrm>
            <a:off x="1233561" y="4863522"/>
            <a:ext cx="2225843" cy="369332"/>
          </a:xfrm>
          <a:prstGeom prst="rect">
            <a:avLst/>
          </a:prstGeom>
          <a:noFill/>
        </p:spPr>
        <p:txBody>
          <a:bodyPr wrap="square" rtlCol="0">
            <a:spAutoFit/>
          </a:bodyPr>
          <a:lstStyle/>
          <a:p>
            <a:pPr algn="ctr"/>
            <a:r>
              <a:rPr lang="de-DE" dirty="0">
                <a:solidFill>
                  <a:schemeClr val="accent5"/>
                </a:solidFill>
              </a:rPr>
              <a:t>Temporaladverbiale</a:t>
            </a:r>
          </a:p>
        </p:txBody>
      </p:sp>
      <p:sp>
        <p:nvSpPr>
          <p:cNvPr id="26" name="Textfeld 25">
            <a:extLst>
              <a:ext uri="{FF2B5EF4-FFF2-40B4-BE49-F238E27FC236}">
                <a16:creationId xmlns:a16="http://schemas.microsoft.com/office/drawing/2014/main" id="{ADB283C1-456D-7CF9-929B-E8C4C6368040}"/>
              </a:ext>
            </a:extLst>
          </p:cNvPr>
          <p:cNvSpPr txBox="1"/>
          <p:nvPr/>
        </p:nvSpPr>
        <p:spPr>
          <a:xfrm>
            <a:off x="1926055" y="5780048"/>
            <a:ext cx="2211805" cy="369332"/>
          </a:xfrm>
          <a:prstGeom prst="rect">
            <a:avLst/>
          </a:prstGeom>
          <a:noFill/>
        </p:spPr>
        <p:txBody>
          <a:bodyPr wrap="square" rtlCol="0">
            <a:spAutoFit/>
          </a:bodyPr>
          <a:lstStyle/>
          <a:p>
            <a:pPr algn="ctr"/>
            <a:r>
              <a:rPr lang="de-DE" dirty="0">
                <a:solidFill>
                  <a:schemeClr val="accent2">
                    <a:lumMod val="75000"/>
                  </a:schemeClr>
                </a:solidFill>
              </a:rPr>
              <a:t>Akkusativobjekt</a:t>
            </a:r>
          </a:p>
        </p:txBody>
      </p:sp>
      <p:sp>
        <p:nvSpPr>
          <p:cNvPr id="27" name="Textfeld 26">
            <a:extLst>
              <a:ext uri="{FF2B5EF4-FFF2-40B4-BE49-F238E27FC236}">
                <a16:creationId xmlns:a16="http://schemas.microsoft.com/office/drawing/2014/main" id="{E9E11608-EF05-0B1F-4C0E-554D5C16F6EE}"/>
              </a:ext>
            </a:extLst>
          </p:cNvPr>
          <p:cNvSpPr txBox="1"/>
          <p:nvPr/>
        </p:nvSpPr>
        <p:spPr>
          <a:xfrm>
            <a:off x="6565232" y="5865044"/>
            <a:ext cx="2211805" cy="369332"/>
          </a:xfrm>
          <a:prstGeom prst="rect">
            <a:avLst/>
          </a:prstGeom>
          <a:noFill/>
        </p:spPr>
        <p:txBody>
          <a:bodyPr wrap="square" rtlCol="0">
            <a:spAutoFit/>
          </a:bodyPr>
          <a:lstStyle/>
          <a:p>
            <a:pPr algn="ctr"/>
            <a:r>
              <a:rPr lang="de-DE" dirty="0">
                <a:solidFill>
                  <a:schemeClr val="accent2"/>
                </a:solidFill>
              </a:rPr>
              <a:t>Genitivobjekt</a:t>
            </a:r>
          </a:p>
        </p:txBody>
      </p:sp>
    </p:spTree>
    <p:extLst>
      <p:ext uri="{BB962C8B-B14F-4D97-AF65-F5344CB8AC3E}">
        <p14:creationId xmlns:p14="http://schemas.microsoft.com/office/powerpoint/2010/main" val="327600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Verbinder: gewinkelt 9">
            <a:extLst>
              <a:ext uri="{FF2B5EF4-FFF2-40B4-BE49-F238E27FC236}">
                <a16:creationId xmlns:a16="http://schemas.microsoft.com/office/drawing/2014/main" id="{87B95638-D2E9-0DFF-8A5B-9BE754B40A05}"/>
              </a:ext>
            </a:extLst>
          </p:cNvPr>
          <p:cNvCxnSpPr>
            <a:cxnSpLocks/>
          </p:cNvCxnSpPr>
          <p:nvPr/>
        </p:nvCxnSpPr>
        <p:spPr>
          <a:xfrm rot="10800000" flipV="1">
            <a:off x="1311442" y="5550165"/>
            <a:ext cx="5884242" cy="668203"/>
          </a:xfrm>
          <a:prstGeom prst="bentConnector3">
            <a:avLst/>
          </a:prstGeom>
          <a:ln w="57150">
            <a:solidFill>
              <a:schemeClr val="accent6">
                <a:lumMod val="20000"/>
                <a:lumOff val="80000"/>
              </a:schemeClr>
            </a:solidFill>
          </a:ln>
        </p:spPr>
        <p:style>
          <a:lnRef idx="1">
            <a:schemeClr val="accent6"/>
          </a:lnRef>
          <a:fillRef idx="0">
            <a:schemeClr val="accent6"/>
          </a:fillRef>
          <a:effectRef idx="0">
            <a:schemeClr val="accent6"/>
          </a:effectRef>
          <a:fontRef idx="minor">
            <a:schemeClr val="tx1"/>
          </a:fontRef>
        </p:style>
      </p:cxnSp>
      <p:sp>
        <p:nvSpPr>
          <p:cNvPr id="6" name="Inhaltsplatzhalter 5">
            <a:extLst>
              <a:ext uri="{FF2B5EF4-FFF2-40B4-BE49-F238E27FC236}">
                <a16:creationId xmlns:a16="http://schemas.microsoft.com/office/drawing/2014/main" id="{DE722376-E4F1-1D68-D897-6CF605785958}"/>
              </a:ext>
            </a:extLst>
          </p:cNvPr>
          <p:cNvSpPr>
            <a:spLocks noGrp="1"/>
          </p:cNvSpPr>
          <p:nvPr>
            <p:ph idx="1"/>
          </p:nvPr>
        </p:nvSpPr>
        <p:spPr>
          <a:xfrm>
            <a:off x="0" y="1363976"/>
            <a:ext cx="9906000" cy="5494023"/>
          </a:xfrm>
        </p:spPr>
        <p:txBody>
          <a:bodyPr>
            <a:normAutofit lnSpcReduction="10000"/>
          </a:bodyPr>
          <a:lstStyle/>
          <a:p>
            <a:pPr marL="342900" indent="-342900">
              <a:buFont typeface="+mj-lt"/>
              <a:buAutoNum type="arabicPeriod"/>
            </a:pPr>
            <a:r>
              <a:rPr lang="de-DE" sz="2800" dirty="0">
                <a:solidFill>
                  <a:schemeClr val="accent5">
                    <a:lumMod val="75000"/>
                  </a:schemeClr>
                </a:solidFill>
                <a:latin typeface="123Marker" panose="02000603000000000000" pitchFamily="2" charset="0"/>
                <a:ea typeface="123Marker" panose="02000603000000000000" pitchFamily="2" charset="0"/>
              </a:rPr>
              <a:t>[ Fröhlich ] </a:t>
            </a:r>
            <a:r>
              <a:rPr lang="de-DE" sz="2800" dirty="0">
                <a:solidFill>
                  <a:schemeClr val="accent6"/>
                </a:solidFill>
                <a:latin typeface="123Marker" panose="02000603000000000000" pitchFamily="2" charset="0"/>
                <a:ea typeface="123Marker" panose="02000603000000000000" pitchFamily="2" charset="0"/>
              </a:rPr>
              <a:t>[ zeigte ] </a:t>
            </a:r>
            <a:r>
              <a:rPr lang="de-DE" dirty="0">
                <a:solidFill>
                  <a:schemeClr val="accent1"/>
                </a:solidFill>
                <a:latin typeface="123Marker" panose="02000603000000000000" pitchFamily="2" charset="0"/>
                <a:ea typeface="123Marker" panose="02000603000000000000" pitchFamily="2" charset="0"/>
              </a:rPr>
              <a:t>[ ich ] </a:t>
            </a:r>
            <a:r>
              <a:rPr lang="de-DE" sz="2800" dirty="0">
                <a:solidFill>
                  <a:schemeClr val="accent2"/>
                </a:solidFill>
                <a:latin typeface="123Marker" panose="02000603000000000000" pitchFamily="2" charset="0"/>
                <a:ea typeface="123Marker" panose="02000603000000000000" pitchFamily="2" charset="0"/>
              </a:rPr>
              <a:t>[ meinen Eltern ] </a:t>
            </a:r>
            <a:r>
              <a:rPr lang="de-DE" sz="2800" dirty="0">
                <a:solidFill>
                  <a:schemeClr val="accent2">
                    <a:lumMod val="75000"/>
                  </a:schemeClr>
                </a:solidFill>
                <a:latin typeface="123Marker" panose="02000603000000000000" pitchFamily="2" charset="0"/>
                <a:ea typeface="123Marker" panose="02000603000000000000" pitchFamily="2" charset="0"/>
              </a:rPr>
              <a:t>[ die Deutschschulaufgabe. </a:t>
            </a:r>
            <a:r>
              <a:rPr lang="de-DE" dirty="0">
                <a:solidFill>
                  <a:schemeClr val="accent2">
                    <a:lumMod val="75000"/>
                  </a:schemeClr>
                </a:solidFill>
                <a:latin typeface="123Marker" panose="02000603000000000000" pitchFamily="2" charset="0"/>
                <a:ea typeface="123Marker" panose="02000603000000000000" pitchFamily="2" charset="0"/>
              </a:rPr>
              <a:t>]</a:t>
            </a:r>
          </a:p>
          <a:p>
            <a:pPr marL="342900" indent="-342900">
              <a:buFont typeface="+mj-lt"/>
              <a:buAutoNum type="arabicPeriod"/>
            </a:pP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dirty="0">
                <a:solidFill>
                  <a:schemeClr val="accent1"/>
                </a:solidFill>
                <a:latin typeface="123Marker" panose="02000603000000000000" pitchFamily="2" charset="0"/>
                <a:ea typeface="123Marker" panose="02000603000000000000" pitchFamily="2" charset="0"/>
              </a:rPr>
              <a:t>[ Ich ] </a:t>
            </a:r>
            <a:r>
              <a:rPr lang="de-DE" dirty="0">
                <a:solidFill>
                  <a:schemeClr val="accent6"/>
                </a:solidFill>
                <a:latin typeface="123Marker" panose="02000603000000000000" pitchFamily="2" charset="0"/>
                <a:ea typeface="123Marker" panose="02000603000000000000" pitchFamily="2" charset="0"/>
              </a:rPr>
              <a:t>[ fragte ] </a:t>
            </a:r>
            <a:r>
              <a:rPr lang="de-DE" sz="2800" dirty="0">
                <a:solidFill>
                  <a:schemeClr val="accent2">
                    <a:lumMod val="75000"/>
                  </a:schemeClr>
                </a:solidFill>
                <a:latin typeface="123Marker" panose="02000603000000000000" pitchFamily="2" charset="0"/>
                <a:ea typeface="123Marker" panose="02000603000000000000" pitchFamily="2" charset="0"/>
              </a:rPr>
              <a:t>[ meine Lehrkraft ] </a:t>
            </a:r>
            <a:r>
              <a:rPr lang="de-DE" dirty="0">
                <a:solidFill>
                  <a:schemeClr val="accent5"/>
                </a:solidFill>
                <a:latin typeface="123Marker" panose="02000603000000000000" pitchFamily="2" charset="0"/>
                <a:ea typeface="123Marker" panose="02000603000000000000" pitchFamily="2" charset="0"/>
              </a:rPr>
              <a:t>[ aus großer Neugier ] </a:t>
            </a:r>
            <a:r>
              <a:rPr lang="de-DE" sz="2800" dirty="0">
                <a:solidFill>
                  <a:schemeClr val="accent2"/>
                </a:solidFill>
                <a:latin typeface="123Marker" panose="02000603000000000000" pitchFamily="2" charset="0"/>
                <a:ea typeface="123Marker" panose="02000603000000000000" pitchFamily="2" charset="0"/>
              </a:rPr>
              <a:t>[ nach ihrem Lieblingslied. ]</a:t>
            </a:r>
          </a:p>
          <a:p>
            <a:pPr marL="342900" indent="-342900">
              <a:buFont typeface="+mj-lt"/>
              <a:buAutoNum type="arabicPeriod"/>
            </a:pP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dirty="0">
                <a:solidFill>
                  <a:schemeClr val="accent5"/>
                </a:solidFill>
                <a:latin typeface="123Marker" panose="02000603000000000000" pitchFamily="2" charset="0"/>
                <a:ea typeface="123Marker" panose="02000603000000000000" pitchFamily="2" charset="0"/>
              </a:rPr>
              <a:t>[ Beim letzten Wandertag ] </a:t>
            </a:r>
            <a:r>
              <a:rPr lang="de-DE" dirty="0">
                <a:solidFill>
                  <a:schemeClr val="accent6"/>
                </a:solidFill>
                <a:latin typeface="123Marker" panose="02000603000000000000" pitchFamily="2" charset="0"/>
                <a:ea typeface="123Marker" panose="02000603000000000000" pitchFamily="2" charset="0"/>
              </a:rPr>
              <a:t>[ spielten ] </a:t>
            </a:r>
            <a:r>
              <a:rPr lang="de-DE" dirty="0">
                <a:solidFill>
                  <a:schemeClr val="accent1"/>
                </a:solidFill>
                <a:latin typeface="123Marker" panose="02000603000000000000" pitchFamily="2" charset="0"/>
                <a:ea typeface="123Marker" panose="02000603000000000000" pitchFamily="2" charset="0"/>
              </a:rPr>
              <a:t>[ die Schüler*innen der 5a ] </a:t>
            </a:r>
            <a:r>
              <a:rPr lang="de-DE" dirty="0">
                <a:solidFill>
                  <a:schemeClr val="accent5">
                    <a:lumMod val="75000"/>
                  </a:schemeClr>
                </a:solidFill>
                <a:latin typeface="123Marker" panose="02000603000000000000" pitchFamily="2" charset="0"/>
                <a:ea typeface="123Marker" panose="02000603000000000000" pitchFamily="2" charset="0"/>
              </a:rPr>
              <a:t>[ auf dem Spielplatz im Park. ]</a:t>
            </a:r>
          </a:p>
          <a:p>
            <a:pPr marL="342900" indent="-342900">
              <a:buFont typeface="+mj-lt"/>
              <a:buAutoNum type="arabicPeriod"/>
            </a:pP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sz="2800" dirty="0">
                <a:latin typeface="123Marker" panose="02000603000000000000" pitchFamily="2" charset="0"/>
                <a:ea typeface="123Marker" panose="02000603000000000000" pitchFamily="2" charset="0"/>
              </a:rPr>
              <a:t>⭐ </a:t>
            </a:r>
            <a:r>
              <a:rPr lang="de-DE" dirty="0">
                <a:solidFill>
                  <a:schemeClr val="accent5"/>
                </a:solidFill>
                <a:latin typeface="123Marker" panose="02000603000000000000" pitchFamily="2" charset="0"/>
                <a:ea typeface="123Marker" panose="02000603000000000000" pitchFamily="2" charset="0"/>
              </a:rPr>
              <a:t>[ Nach dem Erschlagen einer Fliege ] </a:t>
            </a:r>
            <a:r>
              <a:rPr lang="de-DE" dirty="0">
                <a:solidFill>
                  <a:schemeClr val="accent6"/>
                </a:solidFill>
                <a:latin typeface="123Marker" panose="02000603000000000000" pitchFamily="2" charset="0"/>
                <a:ea typeface="123Marker" panose="02000603000000000000" pitchFamily="2" charset="0"/>
              </a:rPr>
              <a:t>[ klagte ] </a:t>
            </a:r>
            <a:r>
              <a:rPr lang="de-DE" sz="2800" dirty="0">
                <a:solidFill>
                  <a:schemeClr val="accent1"/>
                </a:solidFill>
                <a:latin typeface="123Marker" panose="02000603000000000000" pitchFamily="2" charset="0"/>
                <a:ea typeface="123Marker" panose="02000603000000000000" pitchFamily="2" charset="0"/>
              </a:rPr>
              <a:t>[ das Gericht ] </a:t>
            </a:r>
            <a:r>
              <a:rPr lang="de-DE" sz="2800" dirty="0">
                <a:solidFill>
                  <a:schemeClr val="accent2">
                    <a:lumMod val="75000"/>
                  </a:schemeClr>
                </a:solidFill>
                <a:latin typeface="123Marker" panose="02000603000000000000" pitchFamily="2" charset="0"/>
                <a:ea typeface="123Marker" panose="02000603000000000000" pitchFamily="2" charset="0"/>
              </a:rPr>
              <a:t>[ den schockierten Jungen ] </a:t>
            </a:r>
            <a:r>
              <a:rPr lang="de-DE" sz="2800" dirty="0">
                <a:solidFill>
                  <a:schemeClr val="accent2"/>
                </a:solidFill>
                <a:latin typeface="123Marker" panose="02000603000000000000" pitchFamily="2" charset="0"/>
                <a:ea typeface="123Marker" panose="02000603000000000000" pitchFamily="2" charset="0"/>
              </a:rPr>
              <a:t>[ des Mordes ] </a:t>
            </a:r>
          </a:p>
          <a:p>
            <a:pPr marL="0" indent="0">
              <a:buNone/>
            </a:pPr>
            <a:r>
              <a:rPr lang="de-DE" sz="2800" dirty="0">
                <a:latin typeface="123Marker" panose="02000603000000000000" pitchFamily="2" charset="0"/>
                <a:ea typeface="123Marker" panose="02000603000000000000" pitchFamily="2" charset="0"/>
              </a:rPr>
              <a:t>   </a:t>
            </a:r>
            <a:r>
              <a:rPr lang="de-DE" dirty="0">
                <a:solidFill>
                  <a:schemeClr val="accent6"/>
                </a:solidFill>
                <a:latin typeface="123Marker" panose="02000603000000000000" pitchFamily="2" charset="0"/>
                <a:ea typeface="123Marker" panose="02000603000000000000" pitchFamily="2" charset="0"/>
              </a:rPr>
              <a:t>[ an. ]</a:t>
            </a:r>
          </a:p>
          <a:p>
            <a:endParaRPr lang="de-DE" dirty="0"/>
          </a:p>
        </p:txBody>
      </p:sp>
      <p:sp>
        <p:nvSpPr>
          <p:cNvPr id="2" name="Titel 1">
            <a:extLst>
              <a:ext uri="{FF2B5EF4-FFF2-40B4-BE49-F238E27FC236}">
                <a16:creationId xmlns:a16="http://schemas.microsoft.com/office/drawing/2014/main" id="{36C0B55D-2A1F-00FB-1ED1-EEB12F015D84}"/>
              </a:ext>
            </a:extLst>
          </p:cNvPr>
          <p:cNvSpPr>
            <a:spLocks noGrp="1"/>
          </p:cNvSpPr>
          <p:nvPr>
            <p:ph type="title"/>
          </p:nvPr>
        </p:nvSpPr>
        <p:spPr>
          <a:xfrm>
            <a:off x="681038" y="38414"/>
            <a:ext cx="8543925" cy="885339"/>
          </a:xfrm>
        </p:spPr>
        <p:txBody>
          <a:bodyPr/>
          <a:lstStyle/>
          <a:p>
            <a:r>
              <a:rPr lang="de-DE" b="1" dirty="0"/>
              <a:t>Lösung: Satzglieder bestimmen</a:t>
            </a:r>
          </a:p>
        </p:txBody>
      </p:sp>
      <p:sp>
        <p:nvSpPr>
          <p:cNvPr id="5" name="Inhaltsplatzhalter 3">
            <a:extLst>
              <a:ext uri="{FF2B5EF4-FFF2-40B4-BE49-F238E27FC236}">
                <a16:creationId xmlns:a16="http://schemas.microsoft.com/office/drawing/2014/main" id="{2C93612E-D13E-7B43-A818-139D17867D04}"/>
              </a:ext>
            </a:extLst>
          </p:cNvPr>
          <p:cNvSpPr txBox="1">
            <a:spLocks/>
          </p:cNvSpPr>
          <p:nvPr/>
        </p:nvSpPr>
        <p:spPr>
          <a:xfrm>
            <a:off x="162400" y="2227892"/>
            <a:ext cx="4790600" cy="332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de-DE" sz="1800" dirty="0">
              <a:latin typeface="123Marker" panose="02000603000000000000" pitchFamily="2" charset="0"/>
              <a:ea typeface="123Marker" panose="02000603000000000000" pitchFamily="2" charset="0"/>
            </a:endParaRPr>
          </a:p>
        </p:txBody>
      </p:sp>
      <p:sp>
        <p:nvSpPr>
          <p:cNvPr id="3" name="Textfeld 2">
            <a:extLst>
              <a:ext uri="{FF2B5EF4-FFF2-40B4-BE49-F238E27FC236}">
                <a16:creationId xmlns:a16="http://schemas.microsoft.com/office/drawing/2014/main" id="{C82DC99C-EE32-B442-33E5-081960FD86F4}"/>
              </a:ext>
            </a:extLst>
          </p:cNvPr>
          <p:cNvSpPr txBox="1"/>
          <p:nvPr/>
        </p:nvSpPr>
        <p:spPr>
          <a:xfrm>
            <a:off x="2225842" y="1039289"/>
            <a:ext cx="1612232" cy="369332"/>
          </a:xfrm>
          <a:prstGeom prst="rect">
            <a:avLst/>
          </a:prstGeom>
          <a:noFill/>
        </p:spPr>
        <p:txBody>
          <a:bodyPr wrap="square" rtlCol="0">
            <a:spAutoFit/>
          </a:bodyPr>
          <a:lstStyle/>
          <a:p>
            <a:pPr algn="ctr"/>
            <a:r>
              <a:rPr lang="de-DE" dirty="0">
                <a:solidFill>
                  <a:schemeClr val="accent6"/>
                </a:solidFill>
              </a:rPr>
              <a:t>Prädikat</a:t>
            </a:r>
          </a:p>
        </p:txBody>
      </p:sp>
      <p:sp>
        <p:nvSpPr>
          <p:cNvPr id="7" name="Textfeld 6">
            <a:extLst>
              <a:ext uri="{FF2B5EF4-FFF2-40B4-BE49-F238E27FC236}">
                <a16:creationId xmlns:a16="http://schemas.microsoft.com/office/drawing/2014/main" id="{C1462B73-D93B-BA7D-3197-1E938F21125D}"/>
              </a:ext>
            </a:extLst>
          </p:cNvPr>
          <p:cNvSpPr txBox="1"/>
          <p:nvPr/>
        </p:nvSpPr>
        <p:spPr>
          <a:xfrm>
            <a:off x="1419726" y="2359053"/>
            <a:ext cx="1612232" cy="369332"/>
          </a:xfrm>
          <a:prstGeom prst="rect">
            <a:avLst/>
          </a:prstGeom>
          <a:noFill/>
        </p:spPr>
        <p:txBody>
          <a:bodyPr wrap="square" rtlCol="0">
            <a:spAutoFit/>
          </a:bodyPr>
          <a:lstStyle/>
          <a:p>
            <a:pPr algn="ctr"/>
            <a:r>
              <a:rPr lang="de-DE" dirty="0">
                <a:solidFill>
                  <a:schemeClr val="accent6"/>
                </a:solidFill>
              </a:rPr>
              <a:t>Prädikat</a:t>
            </a:r>
          </a:p>
        </p:txBody>
      </p:sp>
      <p:sp>
        <p:nvSpPr>
          <p:cNvPr id="8" name="Textfeld 7">
            <a:extLst>
              <a:ext uri="{FF2B5EF4-FFF2-40B4-BE49-F238E27FC236}">
                <a16:creationId xmlns:a16="http://schemas.microsoft.com/office/drawing/2014/main" id="{C067A4C8-EC53-2A27-C11A-5FCD41138B05}"/>
              </a:ext>
            </a:extLst>
          </p:cNvPr>
          <p:cNvSpPr txBox="1"/>
          <p:nvPr/>
        </p:nvSpPr>
        <p:spPr>
          <a:xfrm>
            <a:off x="4953000" y="3556990"/>
            <a:ext cx="1612232" cy="369332"/>
          </a:xfrm>
          <a:prstGeom prst="rect">
            <a:avLst/>
          </a:prstGeom>
          <a:noFill/>
        </p:spPr>
        <p:txBody>
          <a:bodyPr wrap="square" rtlCol="0">
            <a:spAutoFit/>
          </a:bodyPr>
          <a:lstStyle/>
          <a:p>
            <a:pPr algn="ctr"/>
            <a:r>
              <a:rPr lang="de-DE" dirty="0">
                <a:solidFill>
                  <a:schemeClr val="accent6"/>
                </a:solidFill>
              </a:rPr>
              <a:t>Prädikat</a:t>
            </a:r>
          </a:p>
        </p:txBody>
      </p:sp>
      <p:sp>
        <p:nvSpPr>
          <p:cNvPr id="9" name="Textfeld 8">
            <a:extLst>
              <a:ext uri="{FF2B5EF4-FFF2-40B4-BE49-F238E27FC236}">
                <a16:creationId xmlns:a16="http://schemas.microsoft.com/office/drawing/2014/main" id="{D406D5ED-3B3A-2A0F-2BEF-3C6D9706AD0E}"/>
              </a:ext>
            </a:extLst>
          </p:cNvPr>
          <p:cNvSpPr txBox="1"/>
          <p:nvPr/>
        </p:nvSpPr>
        <p:spPr>
          <a:xfrm>
            <a:off x="7118684" y="4662800"/>
            <a:ext cx="1612232" cy="646331"/>
          </a:xfrm>
          <a:prstGeom prst="rect">
            <a:avLst/>
          </a:prstGeom>
          <a:noFill/>
        </p:spPr>
        <p:txBody>
          <a:bodyPr wrap="square" rtlCol="0">
            <a:spAutoFit/>
          </a:bodyPr>
          <a:lstStyle/>
          <a:p>
            <a:pPr algn="ctr"/>
            <a:r>
              <a:rPr lang="de-DE" dirty="0">
                <a:solidFill>
                  <a:schemeClr val="accent6"/>
                </a:solidFill>
              </a:rPr>
              <a:t>zweiteiliges Prädikat</a:t>
            </a:r>
          </a:p>
        </p:txBody>
      </p:sp>
      <p:sp>
        <p:nvSpPr>
          <p:cNvPr id="13" name="Textfeld 12">
            <a:extLst>
              <a:ext uri="{FF2B5EF4-FFF2-40B4-BE49-F238E27FC236}">
                <a16:creationId xmlns:a16="http://schemas.microsoft.com/office/drawing/2014/main" id="{AD2E2D37-0DCF-48C6-9AF2-562A397846AA}"/>
              </a:ext>
            </a:extLst>
          </p:cNvPr>
          <p:cNvSpPr txBox="1"/>
          <p:nvPr/>
        </p:nvSpPr>
        <p:spPr>
          <a:xfrm>
            <a:off x="3463088" y="1039288"/>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4" name="Textfeld 13">
            <a:extLst>
              <a:ext uri="{FF2B5EF4-FFF2-40B4-BE49-F238E27FC236}">
                <a16:creationId xmlns:a16="http://schemas.microsoft.com/office/drawing/2014/main" id="{F772F814-A570-7508-62F2-3BF15745B47A}"/>
              </a:ext>
            </a:extLst>
          </p:cNvPr>
          <p:cNvSpPr txBox="1"/>
          <p:nvPr/>
        </p:nvSpPr>
        <p:spPr>
          <a:xfrm>
            <a:off x="108283" y="2359052"/>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5" name="Textfeld 14">
            <a:extLst>
              <a:ext uri="{FF2B5EF4-FFF2-40B4-BE49-F238E27FC236}">
                <a16:creationId xmlns:a16="http://schemas.microsoft.com/office/drawing/2014/main" id="{3A235BAD-5863-FBBF-C135-B8D22D838FF6}"/>
              </a:ext>
            </a:extLst>
          </p:cNvPr>
          <p:cNvSpPr txBox="1"/>
          <p:nvPr/>
        </p:nvSpPr>
        <p:spPr>
          <a:xfrm>
            <a:off x="6400799" y="3600505"/>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6" name="Textfeld 15">
            <a:extLst>
              <a:ext uri="{FF2B5EF4-FFF2-40B4-BE49-F238E27FC236}">
                <a16:creationId xmlns:a16="http://schemas.microsoft.com/office/drawing/2014/main" id="{B35E577C-5FC3-26F5-C906-78BF211D83BD}"/>
              </a:ext>
            </a:extLst>
          </p:cNvPr>
          <p:cNvSpPr txBox="1"/>
          <p:nvPr/>
        </p:nvSpPr>
        <p:spPr>
          <a:xfrm>
            <a:off x="8570494" y="4941851"/>
            <a:ext cx="1612232" cy="369332"/>
          </a:xfrm>
          <a:prstGeom prst="rect">
            <a:avLst/>
          </a:prstGeom>
          <a:noFill/>
        </p:spPr>
        <p:txBody>
          <a:bodyPr wrap="square" rtlCol="0">
            <a:spAutoFit/>
          </a:bodyPr>
          <a:lstStyle/>
          <a:p>
            <a:pPr algn="ctr"/>
            <a:r>
              <a:rPr lang="de-DE" dirty="0">
                <a:solidFill>
                  <a:schemeClr val="accent1"/>
                </a:solidFill>
              </a:rPr>
              <a:t>Subjekt</a:t>
            </a:r>
          </a:p>
        </p:txBody>
      </p:sp>
      <p:sp>
        <p:nvSpPr>
          <p:cNvPr id="17" name="Textfeld 16">
            <a:extLst>
              <a:ext uri="{FF2B5EF4-FFF2-40B4-BE49-F238E27FC236}">
                <a16:creationId xmlns:a16="http://schemas.microsoft.com/office/drawing/2014/main" id="{318CCB7A-16D7-D74F-EBC2-CD544DC89040}"/>
              </a:ext>
            </a:extLst>
          </p:cNvPr>
          <p:cNvSpPr txBox="1"/>
          <p:nvPr/>
        </p:nvSpPr>
        <p:spPr>
          <a:xfrm>
            <a:off x="336884" y="994646"/>
            <a:ext cx="1949116" cy="369332"/>
          </a:xfrm>
          <a:prstGeom prst="rect">
            <a:avLst/>
          </a:prstGeom>
          <a:noFill/>
        </p:spPr>
        <p:txBody>
          <a:bodyPr wrap="square" rtlCol="0">
            <a:spAutoFit/>
          </a:bodyPr>
          <a:lstStyle/>
          <a:p>
            <a:pPr algn="ctr"/>
            <a:r>
              <a:rPr lang="de-DE" dirty="0">
                <a:solidFill>
                  <a:schemeClr val="accent5">
                    <a:lumMod val="75000"/>
                  </a:schemeClr>
                </a:solidFill>
              </a:rPr>
              <a:t>Modaladverbiale</a:t>
            </a:r>
          </a:p>
        </p:txBody>
      </p:sp>
      <p:sp>
        <p:nvSpPr>
          <p:cNvPr id="18" name="Textfeld 17">
            <a:extLst>
              <a:ext uri="{FF2B5EF4-FFF2-40B4-BE49-F238E27FC236}">
                <a16:creationId xmlns:a16="http://schemas.microsoft.com/office/drawing/2014/main" id="{A59C7BF0-C73E-80DC-AC90-34906C5D1AA3}"/>
              </a:ext>
            </a:extLst>
          </p:cNvPr>
          <p:cNvSpPr txBox="1"/>
          <p:nvPr/>
        </p:nvSpPr>
        <p:spPr>
          <a:xfrm>
            <a:off x="6950241" y="2258370"/>
            <a:ext cx="2211805" cy="369332"/>
          </a:xfrm>
          <a:prstGeom prst="rect">
            <a:avLst/>
          </a:prstGeom>
          <a:noFill/>
        </p:spPr>
        <p:txBody>
          <a:bodyPr wrap="square" rtlCol="0">
            <a:spAutoFit/>
          </a:bodyPr>
          <a:lstStyle/>
          <a:p>
            <a:pPr algn="ctr"/>
            <a:r>
              <a:rPr lang="de-DE" dirty="0">
                <a:solidFill>
                  <a:schemeClr val="accent5"/>
                </a:solidFill>
              </a:rPr>
              <a:t>Kausaladverbiale</a:t>
            </a:r>
          </a:p>
        </p:txBody>
      </p:sp>
      <p:sp>
        <p:nvSpPr>
          <p:cNvPr id="19" name="Textfeld 18">
            <a:extLst>
              <a:ext uri="{FF2B5EF4-FFF2-40B4-BE49-F238E27FC236}">
                <a16:creationId xmlns:a16="http://schemas.microsoft.com/office/drawing/2014/main" id="{57AFE9A0-F6AF-D719-3944-43983EFC176B}"/>
              </a:ext>
            </a:extLst>
          </p:cNvPr>
          <p:cNvSpPr txBox="1"/>
          <p:nvPr/>
        </p:nvSpPr>
        <p:spPr>
          <a:xfrm>
            <a:off x="1419725" y="3556990"/>
            <a:ext cx="2225843" cy="369332"/>
          </a:xfrm>
          <a:prstGeom prst="rect">
            <a:avLst/>
          </a:prstGeom>
          <a:noFill/>
        </p:spPr>
        <p:txBody>
          <a:bodyPr wrap="square" rtlCol="0">
            <a:spAutoFit/>
          </a:bodyPr>
          <a:lstStyle/>
          <a:p>
            <a:pPr algn="ctr"/>
            <a:r>
              <a:rPr lang="de-DE" dirty="0">
                <a:solidFill>
                  <a:schemeClr val="accent5"/>
                </a:solidFill>
              </a:rPr>
              <a:t>Temporaladverbiale</a:t>
            </a:r>
          </a:p>
        </p:txBody>
      </p:sp>
      <p:sp>
        <p:nvSpPr>
          <p:cNvPr id="20" name="Textfeld 19">
            <a:extLst>
              <a:ext uri="{FF2B5EF4-FFF2-40B4-BE49-F238E27FC236}">
                <a16:creationId xmlns:a16="http://schemas.microsoft.com/office/drawing/2014/main" id="{430B9625-D56C-6A67-D53A-A89985081C4B}"/>
              </a:ext>
            </a:extLst>
          </p:cNvPr>
          <p:cNvSpPr txBox="1"/>
          <p:nvPr/>
        </p:nvSpPr>
        <p:spPr>
          <a:xfrm>
            <a:off x="7617994" y="3924137"/>
            <a:ext cx="2225843" cy="369332"/>
          </a:xfrm>
          <a:prstGeom prst="rect">
            <a:avLst/>
          </a:prstGeom>
          <a:noFill/>
        </p:spPr>
        <p:txBody>
          <a:bodyPr wrap="square" rtlCol="0">
            <a:spAutoFit/>
          </a:bodyPr>
          <a:lstStyle/>
          <a:p>
            <a:pPr algn="ctr"/>
            <a:r>
              <a:rPr lang="de-DE" dirty="0">
                <a:solidFill>
                  <a:schemeClr val="accent5">
                    <a:lumMod val="75000"/>
                  </a:schemeClr>
                </a:solidFill>
              </a:rPr>
              <a:t>Lokaladverbiale</a:t>
            </a:r>
          </a:p>
        </p:txBody>
      </p:sp>
      <p:sp>
        <p:nvSpPr>
          <p:cNvPr id="21" name="Textfeld 20">
            <a:extLst>
              <a:ext uri="{FF2B5EF4-FFF2-40B4-BE49-F238E27FC236}">
                <a16:creationId xmlns:a16="http://schemas.microsoft.com/office/drawing/2014/main" id="{BDC027A7-FCA7-1C1C-9628-E5E6BEE4223E}"/>
              </a:ext>
            </a:extLst>
          </p:cNvPr>
          <p:cNvSpPr txBox="1"/>
          <p:nvPr/>
        </p:nvSpPr>
        <p:spPr>
          <a:xfrm>
            <a:off x="5143901" y="1038160"/>
            <a:ext cx="2211805" cy="369332"/>
          </a:xfrm>
          <a:prstGeom prst="rect">
            <a:avLst/>
          </a:prstGeom>
          <a:noFill/>
        </p:spPr>
        <p:txBody>
          <a:bodyPr wrap="square" rtlCol="0">
            <a:spAutoFit/>
          </a:bodyPr>
          <a:lstStyle/>
          <a:p>
            <a:pPr algn="ctr"/>
            <a:r>
              <a:rPr lang="de-DE" dirty="0">
                <a:solidFill>
                  <a:schemeClr val="accent2"/>
                </a:solidFill>
              </a:rPr>
              <a:t>Dativobjekt</a:t>
            </a:r>
          </a:p>
        </p:txBody>
      </p:sp>
      <p:sp>
        <p:nvSpPr>
          <p:cNvPr id="22" name="Textfeld 21">
            <a:extLst>
              <a:ext uri="{FF2B5EF4-FFF2-40B4-BE49-F238E27FC236}">
                <a16:creationId xmlns:a16="http://schemas.microsoft.com/office/drawing/2014/main" id="{4BE2574F-EC3C-93ED-A8C5-E712F3485C2B}"/>
              </a:ext>
            </a:extLst>
          </p:cNvPr>
          <p:cNvSpPr txBox="1"/>
          <p:nvPr/>
        </p:nvSpPr>
        <p:spPr>
          <a:xfrm>
            <a:off x="7353676" y="1037362"/>
            <a:ext cx="2211805" cy="369332"/>
          </a:xfrm>
          <a:prstGeom prst="rect">
            <a:avLst/>
          </a:prstGeom>
          <a:noFill/>
        </p:spPr>
        <p:txBody>
          <a:bodyPr wrap="square" rtlCol="0">
            <a:spAutoFit/>
          </a:bodyPr>
          <a:lstStyle/>
          <a:p>
            <a:pPr algn="ctr"/>
            <a:r>
              <a:rPr lang="de-DE" dirty="0">
                <a:solidFill>
                  <a:schemeClr val="accent2">
                    <a:lumMod val="75000"/>
                  </a:schemeClr>
                </a:solidFill>
              </a:rPr>
              <a:t>Akkusativobjekt</a:t>
            </a:r>
          </a:p>
        </p:txBody>
      </p:sp>
      <p:sp>
        <p:nvSpPr>
          <p:cNvPr id="23" name="Textfeld 22">
            <a:extLst>
              <a:ext uri="{FF2B5EF4-FFF2-40B4-BE49-F238E27FC236}">
                <a16:creationId xmlns:a16="http://schemas.microsoft.com/office/drawing/2014/main" id="{03B373B4-81BC-73C8-7515-AF35B64A2BF7}"/>
              </a:ext>
            </a:extLst>
          </p:cNvPr>
          <p:cNvSpPr txBox="1"/>
          <p:nvPr/>
        </p:nvSpPr>
        <p:spPr>
          <a:xfrm>
            <a:off x="3459404" y="2344620"/>
            <a:ext cx="2211805" cy="369332"/>
          </a:xfrm>
          <a:prstGeom prst="rect">
            <a:avLst/>
          </a:prstGeom>
          <a:noFill/>
        </p:spPr>
        <p:txBody>
          <a:bodyPr wrap="square" rtlCol="0">
            <a:spAutoFit/>
          </a:bodyPr>
          <a:lstStyle/>
          <a:p>
            <a:pPr algn="ctr"/>
            <a:r>
              <a:rPr lang="de-DE" dirty="0">
                <a:solidFill>
                  <a:schemeClr val="accent2">
                    <a:lumMod val="75000"/>
                  </a:schemeClr>
                </a:solidFill>
              </a:rPr>
              <a:t>Akkusativobjekt</a:t>
            </a:r>
          </a:p>
        </p:txBody>
      </p:sp>
      <p:sp>
        <p:nvSpPr>
          <p:cNvPr id="24" name="Textfeld 23">
            <a:extLst>
              <a:ext uri="{FF2B5EF4-FFF2-40B4-BE49-F238E27FC236}">
                <a16:creationId xmlns:a16="http://schemas.microsoft.com/office/drawing/2014/main" id="{1625ECAC-05F0-298C-FCC9-32AD175FADD2}"/>
              </a:ext>
            </a:extLst>
          </p:cNvPr>
          <p:cNvSpPr txBox="1"/>
          <p:nvPr/>
        </p:nvSpPr>
        <p:spPr>
          <a:xfrm>
            <a:off x="4845718" y="2983881"/>
            <a:ext cx="2211805" cy="369332"/>
          </a:xfrm>
          <a:prstGeom prst="rect">
            <a:avLst/>
          </a:prstGeom>
          <a:noFill/>
        </p:spPr>
        <p:txBody>
          <a:bodyPr wrap="square" rtlCol="0">
            <a:spAutoFit/>
          </a:bodyPr>
          <a:lstStyle/>
          <a:p>
            <a:pPr algn="ctr"/>
            <a:r>
              <a:rPr lang="de-DE" dirty="0">
                <a:solidFill>
                  <a:schemeClr val="accent2"/>
                </a:solidFill>
              </a:rPr>
              <a:t>Präpositionalobjekt</a:t>
            </a:r>
          </a:p>
        </p:txBody>
      </p:sp>
      <p:sp>
        <p:nvSpPr>
          <p:cNvPr id="25" name="Textfeld 24">
            <a:extLst>
              <a:ext uri="{FF2B5EF4-FFF2-40B4-BE49-F238E27FC236}">
                <a16:creationId xmlns:a16="http://schemas.microsoft.com/office/drawing/2014/main" id="{360B6713-AF8D-8E5C-A19E-77BFFDAFF2E7}"/>
              </a:ext>
            </a:extLst>
          </p:cNvPr>
          <p:cNvSpPr txBox="1"/>
          <p:nvPr/>
        </p:nvSpPr>
        <p:spPr>
          <a:xfrm>
            <a:off x="1233561" y="4863522"/>
            <a:ext cx="2225843" cy="369332"/>
          </a:xfrm>
          <a:prstGeom prst="rect">
            <a:avLst/>
          </a:prstGeom>
          <a:noFill/>
        </p:spPr>
        <p:txBody>
          <a:bodyPr wrap="square" rtlCol="0">
            <a:spAutoFit/>
          </a:bodyPr>
          <a:lstStyle/>
          <a:p>
            <a:pPr algn="ctr"/>
            <a:r>
              <a:rPr lang="de-DE" dirty="0">
                <a:solidFill>
                  <a:schemeClr val="accent5"/>
                </a:solidFill>
              </a:rPr>
              <a:t>Temporaladverbiale</a:t>
            </a:r>
          </a:p>
        </p:txBody>
      </p:sp>
      <p:sp>
        <p:nvSpPr>
          <p:cNvPr id="26" name="Textfeld 25">
            <a:extLst>
              <a:ext uri="{FF2B5EF4-FFF2-40B4-BE49-F238E27FC236}">
                <a16:creationId xmlns:a16="http://schemas.microsoft.com/office/drawing/2014/main" id="{ADB283C1-456D-7CF9-929B-E8C4C6368040}"/>
              </a:ext>
            </a:extLst>
          </p:cNvPr>
          <p:cNvSpPr txBox="1"/>
          <p:nvPr/>
        </p:nvSpPr>
        <p:spPr>
          <a:xfrm>
            <a:off x="1926055" y="5780048"/>
            <a:ext cx="2211805" cy="369332"/>
          </a:xfrm>
          <a:prstGeom prst="rect">
            <a:avLst/>
          </a:prstGeom>
          <a:noFill/>
        </p:spPr>
        <p:txBody>
          <a:bodyPr wrap="square" rtlCol="0">
            <a:spAutoFit/>
          </a:bodyPr>
          <a:lstStyle/>
          <a:p>
            <a:pPr algn="ctr"/>
            <a:r>
              <a:rPr lang="de-DE" dirty="0">
                <a:solidFill>
                  <a:schemeClr val="accent2">
                    <a:lumMod val="75000"/>
                  </a:schemeClr>
                </a:solidFill>
              </a:rPr>
              <a:t>Akkusativobjekt</a:t>
            </a:r>
          </a:p>
        </p:txBody>
      </p:sp>
      <p:sp>
        <p:nvSpPr>
          <p:cNvPr id="27" name="Textfeld 26">
            <a:extLst>
              <a:ext uri="{FF2B5EF4-FFF2-40B4-BE49-F238E27FC236}">
                <a16:creationId xmlns:a16="http://schemas.microsoft.com/office/drawing/2014/main" id="{E9E11608-EF05-0B1F-4C0E-554D5C16F6EE}"/>
              </a:ext>
            </a:extLst>
          </p:cNvPr>
          <p:cNvSpPr txBox="1"/>
          <p:nvPr/>
        </p:nvSpPr>
        <p:spPr>
          <a:xfrm>
            <a:off x="6565232" y="5865044"/>
            <a:ext cx="2211805" cy="369332"/>
          </a:xfrm>
          <a:prstGeom prst="rect">
            <a:avLst/>
          </a:prstGeom>
          <a:noFill/>
        </p:spPr>
        <p:txBody>
          <a:bodyPr wrap="square" rtlCol="0">
            <a:spAutoFit/>
          </a:bodyPr>
          <a:lstStyle/>
          <a:p>
            <a:pPr algn="ctr"/>
            <a:r>
              <a:rPr lang="de-DE" dirty="0">
                <a:solidFill>
                  <a:schemeClr val="accent2"/>
                </a:solidFill>
              </a:rPr>
              <a:t>Genitivobjekt</a:t>
            </a:r>
          </a:p>
        </p:txBody>
      </p:sp>
    </p:spTree>
    <p:extLst>
      <p:ext uri="{BB962C8B-B14F-4D97-AF65-F5344CB8AC3E}">
        <p14:creationId xmlns:p14="http://schemas.microsoft.com/office/powerpoint/2010/main" val="174007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8E874217-EA41-1FE6-B45A-4AB301A7A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82"/>
          <a:stretch/>
        </p:blipFill>
        <p:spPr bwMode="auto">
          <a:xfrm>
            <a:off x="850508" y="823985"/>
            <a:ext cx="8204981" cy="5917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D25E88F9-74CE-ED0B-23B5-51449EB7C5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8" r="33727" b="87263"/>
          <a:stretch/>
        </p:blipFill>
        <p:spPr bwMode="auto">
          <a:xfrm>
            <a:off x="2743199" y="79340"/>
            <a:ext cx="4419600" cy="862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B0F4F620-2D58-A7BC-4D64-4F5C9E9AAF5E}"/>
              </a:ext>
            </a:extLst>
          </p:cNvPr>
          <p:cNvSpPr txBox="1">
            <a:spLocks noGrp="1" noRot="1" noMove="1" noResize="1" noEditPoints="1" noAdjustHandles="1" noChangeArrowheads="1" noChangeShapeType="1"/>
          </p:cNvSpPr>
          <p:nvPr/>
        </p:nvSpPr>
        <p:spPr>
          <a:xfrm>
            <a:off x="5168521" y="6670938"/>
            <a:ext cx="4737479" cy="215444"/>
          </a:xfrm>
          <a:prstGeom prst="rect">
            <a:avLst/>
          </a:prstGeom>
          <a:noFill/>
        </p:spPr>
        <p:txBody>
          <a:bodyPr wrap="square">
            <a:spAutoFit/>
          </a:bodyPr>
          <a:lstStyle/>
          <a:p>
            <a:pPr algn="r"/>
            <a:r>
              <a:rPr lang="de-DE" sz="8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8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https://diefraumitdemdromedar.de</a:t>
            </a:r>
            <a:r>
              <a:rPr lang="de-DE" sz="8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800" dirty="0">
              <a:solidFill>
                <a:schemeClr val="tx2"/>
              </a:solidFill>
            </a:endParaRPr>
          </a:p>
        </p:txBody>
      </p:sp>
    </p:spTree>
    <p:extLst>
      <p:ext uri="{BB962C8B-B14F-4D97-AF65-F5344CB8AC3E}">
        <p14:creationId xmlns:p14="http://schemas.microsoft.com/office/powerpoint/2010/main" val="14264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AC003-487D-6583-3C37-6EBDA432405B}"/>
              </a:ext>
            </a:extLst>
          </p:cNvPr>
          <p:cNvSpPr>
            <a:spLocks noGrp="1"/>
          </p:cNvSpPr>
          <p:nvPr>
            <p:ph type="title"/>
          </p:nvPr>
        </p:nvSpPr>
        <p:spPr>
          <a:xfrm>
            <a:off x="681038" y="-96202"/>
            <a:ext cx="8543925" cy="495131"/>
          </a:xfrm>
        </p:spPr>
        <p:txBody>
          <a:bodyPr>
            <a:normAutofit/>
          </a:bodyPr>
          <a:lstStyle/>
          <a:p>
            <a:pPr algn="ctr"/>
            <a:r>
              <a:rPr lang="de-DE" sz="2000" b="1" dirty="0">
                <a:cs typeface="Arial" panose="020B0604020202020204" pitchFamily="34" charset="0"/>
              </a:rPr>
              <a:t>Forscher</a:t>
            </a:r>
            <a:r>
              <a:rPr lang="de-DE" sz="2000" b="1">
                <a:cs typeface="Arial" panose="020B0604020202020204" pitchFamily="34" charset="0"/>
              </a:rPr>
              <a:t>*innenaufgaben </a:t>
            </a:r>
            <a:r>
              <a:rPr lang="de-DE" sz="2000" b="1" dirty="0">
                <a:cs typeface="Arial" panose="020B0604020202020204" pitchFamily="34" charset="0"/>
              </a:rPr>
              <a:t>zu den</a:t>
            </a:r>
          </a:p>
        </p:txBody>
      </p:sp>
      <p:sp>
        <p:nvSpPr>
          <p:cNvPr id="20" name="Inhaltsplatzhalter 19">
            <a:extLst>
              <a:ext uri="{FF2B5EF4-FFF2-40B4-BE49-F238E27FC236}">
                <a16:creationId xmlns:a16="http://schemas.microsoft.com/office/drawing/2014/main" id="{A18220CE-A980-F22A-6747-B527B09C4A96}"/>
              </a:ext>
            </a:extLst>
          </p:cNvPr>
          <p:cNvSpPr>
            <a:spLocks noGrp="1"/>
          </p:cNvSpPr>
          <p:nvPr>
            <p:ph sz="half" idx="1"/>
          </p:nvPr>
        </p:nvSpPr>
        <p:spPr>
          <a:xfrm>
            <a:off x="228600" y="1007656"/>
            <a:ext cx="4680000" cy="4833765"/>
          </a:xfrm>
        </p:spPr>
        <p:txBody>
          <a:bodyPr>
            <a:normAutofit/>
          </a:bodyPr>
          <a:lstStyle/>
          <a:p>
            <a:pPr marL="514350" indent="-514350">
              <a:buFont typeface="+mj-lt"/>
              <a:buAutoNum type="arabicPeriod"/>
            </a:pPr>
            <a:r>
              <a:rPr lang="de-DE" sz="1400" b="1" dirty="0"/>
              <a:t>🏗️  Probiert mit den Steinen ein bisschen herum und baut verschiedene Sätze.</a:t>
            </a:r>
          </a:p>
          <a:p>
            <a:pPr marL="0" indent="0">
              <a:buNone/>
            </a:pPr>
            <a:r>
              <a:rPr lang="de-DE" sz="1800" dirty="0"/>
              <a:t>	</a:t>
            </a:r>
            <a:r>
              <a:rPr lang="de-DE" sz="1400" b="1" dirty="0"/>
              <a:t>Tipp</a:t>
            </a:r>
            <a:r>
              <a:rPr lang="de-DE" sz="1400" dirty="0"/>
              <a:t>: Aus den roten Steinen müsst ihr 	zuerst mit dem Verbindungsstein 	Personalformen bilden.</a:t>
            </a:r>
          </a:p>
          <a:p>
            <a:pPr marL="514350" indent="-514350">
              <a:buFont typeface="+mj-lt"/>
              <a:buAutoNum type="arabicPeriod" startAt="2"/>
            </a:pPr>
            <a:r>
              <a:rPr lang="de-DE" sz="1400" b="1" dirty="0"/>
              <a:t>🦣 Mammutsatz: </a:t>
            </a:r>
          </a:p>
          <a:p>
            <a:pPr marL="800100" lvl="1" indent="-342900">
              <a:buFont typeface="+mj-lt"/>
              <a:buAutoNum type="alphaLcParenR"/>
            </a:pPr>
            <a:r>
              <a:rPr lang="de-DE" sz="1400" dirty="0"/>
              <a:t>🏗️ Baut einen Satz mit so vielen Bausteinen wie möglich.</a:t>
            </a:r>
          </a:p>
          <a:p>
            <a:pPr marL="800100" lvl="1" indent="-342900">
              <a:buFont typeface="+mj-lt"/>
              <a:buAutoNum type="alphaLcParenR"/>
            </a:pPr>
            <a:r>
              <a:rPr lang="de-DE" sz="1400" dirty="0"/>
              <a:t>✍️  Schreibt den Mammutsatz auf. </a:t>
            </a:r>
          </a:p>
          <a:p>
            <a:pPr marL="514350" indent="-514350">
              <a:buFont typeface="+mj-lt"/>
              <a:buAutoNum type="arabicPeriod" startAt="2"/>
            </a:pPr>
            <a:r>
              <a:rPr lang="de-DE" sz="1400" b="1" dirty="0"/>
              <a:t>🐁 </a:t>
            </a:r>
            <a:r>
              <a:rPr lang="de-DE" sz="1400" b="1" dirty="0" err="1"/>
              <a:t>Minisatz</a:t>
            </a:r>
            <a:r>
              <a:rPr lang="de-DE" sz="1400" b="1" dirty="0"/>
              <a:t>: </a:t>
            </a:r>
          </a:p>
          <a:p>
            <a:pPr marL="800100" lvl="1" indent="-342900">
              <a:buFont typeface="+mj-lt"/>
              <a:buAutoNum type="alphaLcParenR"/>
            </a:pPr>
            <a:r>
              <a:rPr lang="de-DE" sz="1400" dirty="0"/>
              <a:t>🏗️  Baut verschiedene Sätze mit möglichst wenigen Bausteinen. </a:t>
            </a:r>
          </a:p>
          <a:p>
            <a:pPr marL="457200" lvl="1" indent="0">
              <a:buNone/>
            </a:pPr>
            <a:r>
              <a:rPr lang="de-DE" sz="1200" dirty="0">
                <a:sym typeface="Wingdings" panose="05000000000000000000" pitchFamily="2" charset="2"/>
              </a:rPr>
              <a:t> </a:t>
            </a:r>
            <a:r>
              <a:rPr lang="de-DE" sz="1200" b="1" dirty="0"/>
              <a:t>Tipp</a:t>
            </a:r>
            <a:r>
              <a:rPr lang="de-DE" sz="1200" dirty="0"/>
              <a:t>:           Personalformen zählen als ein Baustein!</a:t>
            </a:r>
          </a:p>
          <a:p>
            <a:pPr marL="800100" lvl="1" indent="-342900">
              <a:buFont typeface="+mj-lt"/>
              <a:buAutoNum type="alphaLcParenR"/>
            </a:pPr>
            <a:r>
              <a:rPr lang="de-DE" sz="1400" dirty="0"/>
              <a:t>🕵️ Welche Farben braucht man mindestens, um einen vollständigen Satz zu bilden?</a:t>
            </a:r>
          </a:p>
          <a:p>
            <a:pPr marL="800100" lvl="1" indent="-342900">
              <a:buFont typeface="+mj-lt"/>
              <a:buAutoNum type="alphaLcParenR"/>
            </a:pPr>
            <a:r>
              <a:rPr lang="de-DE" sz="1400" dirty="0"/>
              <a:t>✍️ Schreibt zwei Minisätze auf und unterstreicht die Wörter in der Farbe der Bausteine.</a:t>
            </a:r>
          </a:p>
        </p:txBody>
      </p:sp>
      <p:sp>
        <p:nvSpPr>
          <p:cNvPr id="21" name="Inhaltsplatzhalter 20">
            <a:extLst>
              <a:ext uri="{FF2B5EF4-FFF2-40B4-BE49-F238E27FC236}">
                <a16:creationId xmlns:a16="http://schemas.microsoft.com/office/drawing/2014/main" id="{2C718151-4610-36F6-383A-2693550429E9}"/>
              </a:ext>
            </a:extLst>
          </p:cNvPr>
          <p:cNvSpPr>
            <a:spLocks noGrp="1"/>
          </p:cNvSpPr>
          <p:nvPr>
            <p:ph sz="half" idx="2"/>
          </p:nvPr>
        </p:nvSpPr>
        <p:spPr>
          <a:xfrm>
            <a:off x="5014913" y="1007655"/>
            <a:ext cx="4680000" cy="6641913"/>
          </a:xfrm>
        </p:spPr>
        <p:txBody>
          <a:bodyPr>
            <a:normAutofit/>
          </a:bodyPr>
          <a:lstStyle/>
          <a:p>
            <a:pPr marL="0" indent="0">
              <a:buNone/>
            </a:pPr>
            <a:r>
              <a:rPr lang="de-DE" sz="2000" dirty="0"/>
              <a:t> </a:t>
            </a:r>
            <a:r>
              <a:rPr lang="de-DE" sz="1400" b="1" dirty="0"/>
              <a:t>4. Knobelaufgabe: </a:t>
            </a:r>
          </a:p>
          <a:p>
            <a:pPr marL="800100" lvl="1" indent="-342900">
              <a:buFont typeface="+mj-lt"/>
              <a:buAutoNum type="alphaLcParenR"/>
            </a:pPr>
            <a:r>
              <a:rPr lang="de-DE" sz="1400" dirty="0"/>
              <a:t>🏗️ Bildet verschiedene Sätze. </a:t>
            </a:r>
          </a:p>
          <a:p>
            <a:pPr marL="800100" lvl="1" indent="-342900">
              <a:buFont typeface="+mj-lt"/>
              <a:buAutoNum type="alphaLcParenR"/>
            </a:pPr>
            <a:r>
              <a:rPr lang="de-DE" sz="1400" dirty="0"/>
              <a:t>❓ Fragt mit den Fragewörtern aus den Kästchen nach den einzelnen Bausteinen. </a:t>
            </a:r>
          </a:p>
          <a:p>
            <a:pPr marL="800100" lvl="1" indent="-342900">
              <a:buFont typeface="+mj-lt"/>
              <a:buAutoNum type="alphaLcParenR"/>
            </a:pPr>
            <a:r>
              <a:rPr lang="de-DE" sz="1400" dirty="0"/>
              <a:t>📂 Legt die Bausteine auf dem Feld ab, in dem die passende Frage steht. </a:t>
            </a:r>
          </a:p>
          <a:p>
            <a:pPr marL="457200" lvl="1" indent="0">
              <a:buNone/>
            </a:pPr>
            <a:r>
              <a:rPr lang="de-DE" sz="1200" dirty="0">
                <a:sym typeface="Wingdings" panose="05000000000000000000" pitchFamily="2" charset="2"/>
              </a:rPr>
              <a:t> </a:t>
            </a:r>
            <a:r>
              <a:rPr lang="de-DE" sz="1200" b="1" dirty="0">
                <a:sym typeface="Wingdings" panose="05000000000000000000" pitchFamily="2" charset="2"/>
              </a:rPr>
              <a:t>Tipp</a:t>
            </a:r>
            <a:r>
              <a:rPr lang="de-DE" sz="1200" dirty="0">
                <a:sym typeface="Wingdings" panose="05000000000000000000" pitchFamily="2" charset="2"/>
              </a:rPr>
              <a:t>: Auf den größeren Feldern müsst ihr stapeln. </a:t>
            </a:r>
            <a:endParaRPr lang="de-DE" sz="12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a:pPr>
            <a:endParaRPr lang="de-DE" sz="1400" dirty="0"/>
          </a:p>
          <a:p>
            <a:pPr marL="800100" lvl="1" indent="-342900">
              <a:buFont typeface="+mj-lt"/>
              <a:buAutoNum type="alphaLcParenR" startAt="4"/>
            </a:pPr>
            <a:endParaRPr lang="de-DE" sz="500" dirty="0"/>
          </a:p>
          <a:p>
            <a:pPr marL="800100" lvl="1" indent="-342900">
              <a:buFont typeface="+mj-lt"/>
              <a:buAutoNum type="alphaLcParenR" startAt="4"/>
            </a:pPr>
            <a:r>
              <a:rPr lang="de-DE" sz="1400" dirty="0"/>
              <a:t>✔️ Kontrolliert eure Zuordnung mit der Lösung, die ihr bei eurer Lehrkraft bekommt.</a:t>
            </a:r>
          </a:p>
        </p:txBody>
      </p:sp>
      <p:pic>
        <p:nvPicPr>
          <p:cNvPr id="27" name="Grafik 26">
            <a:extLst>
              <a:ext uri="{FF2B5EF4-FFF2-40B4-BE49-F238E27FC236}">
                <a16:creationId xmlns:a16="http://schemas.microsoft.com/office/drawing/2014/main" id="{38372374-CF04-0C23-7817-C6578582E0D9}"/>
              </a:ext>
            </a:extLst>
          </p:cNvPr>
          <p:cNvPicPr>
            <a:picLocks noChangeAspect="1"/>
          </p:cNvPicPr>
          <p:nvPr/>
        </p:nvPicPr>
        <p:blipFill>
          <a:blip r:embed="rId2"/>
          <a:stretch>
            <a:fillRect/>
          </a:stretch>
        </p:blipFill>
        <p:spPr>
          <a:xfrm>
            <a:off x="336884" y="1526264"/>
            <a:ext cx="804778" cy="457780"/>
          </a:xfrm>
          <a:prstGeom prst="rect">
            <a:avLst/>
          </a:prstGeom>
        </p:spPr>
      </p:pic>
      <p:pic>
        <p:nvPicPr>
          <p:cNvPr id="8" name="Grafik 7">
            <a:extLst>
              <a:ext uri="{FF2B5EF4-FFF2-40B4-BE49-F238E27FC236}">
                <a16:creationId xmlns:a16="http://schemas.microsoft.com/office/drawing/2014/main" id="{C1AA7C61-26D5-547A-B780-67F88C61F4F5}"/>
              </a:ext>
            </a:extLst>
          </p:cNvPr>
          <p:cNvPicPr>
            <a:picLocks noChangeAspect="1"/>
          </p:cNvPicPr>
          <p:nvPr/>
        </p:nvPicPr>
        <p:blipFill>
          <a:blip r:embed="rId3"/>
          <a:stretch>
            <a:fillRect/>
          </a:stretch>
        </p:blipFill>
        <p:spPr>
          <a:xfrm>
            <a:off x="2735367" y="262372"/>
            <a:ext cx="4311441" cy="799772"/>
          </a:xfrm>
          <a:prstGeom prst="rect">
            <a:avLst/>
          </a:prstGeom>
        </p:spPr>
      </p:pic>
      <p:pic>
        <p:nvPicPr>
          <p:cNvPr id="7" name="Grafik 6">
            <a:extLst>
              <a:ext uri="{FF2B5EF4-FFF2-40B4-BE49-F238E27FC236}">
                <a16:creationId xmlns:a16="http://schemas.microsoft.com/office/drawing/2014/main" id="{3E5FAB46-5C0E-CEE0-850D-5250E425F962}"/>
              </a:ext>
            </a:extLst>
          </p:cNvPr>
          <p:cNvPicPr>
            <a:picLocks noChangeAspect="1"/>
          </p:cNvPicPr>
          <p:nvPr/>
        </p:nvPicPr>
        <p:blipFill>
          <a:blip r:embed="rId2"/>
          <a:stretch>
            <a:fillRect/>
          </a:stretch>
        </p:blipFill>
        <p:spPr>
          <a:xfrm>
            <a:off x="1315635" y="3989487"/>
            <a:ext cx="404875" cy="230304"/>
          </a:xfrm>
          <a:prstGeom prst="rect">
            <a:avLst/>
          </a:prstGeom>
        </p:spPr>
      </p:pic>
      <p:sp>
        <p:nvSpPr>
          <p:cNvPr id="3" name="Textfeld 2">
            <a:extLst>
              <a:ext uri="{FF2B5EF4-FFF2-40B4-BE49-F238E27FC236}">
                <a16:creationId xmlns:a16="http://schemas.microsoft.com/office/drawing/2014/main" id="{76914ECC-20F1-B668-215A-578F5F21E221}"/>
              </a:ext>
            </a:extLst>
          </p:cNvPr>
          <p:cNvSpPr txBox="1"/>
          <p:nvPr/>
        </p:nvSpPr>
        <p:spPr>
          <a:xfrm>
            <a:off x="5168521" y="2740080"/>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Wo?</a:t>
            </a:r>
          </a:p>
        </p:txBody>
      </p:sp>
      <p:sp>
        <p:nvSpPr>
          <p:cNvPr id="10" name="Textfeld 9">
            <a:extLst>
              <a:ext uri="{FF2B5EF4-FFF2-40B4-BE49-F238E27FC236}">
                <a16:creationId xmlns:a16="http://schemas.microsoft.com/office/drawing/2014/main" id="{B72F4307-5C28-09FF-9481-B4AB90DE9AC4}"/>
              </a:ext>
            </a:extLst>
          </p:cNvPr>
          <p:cNvSpPr txBox="1"/>
          <p:nvPr/>
        </p:nvSpPr>
        <p:spPr>
          <a:xfrm>
            <a:off x="6701489" y="2751981"/>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Wann?</a:t>
            </a:r>
          </a:p>
        </p:txBody>
      </p:sp>
      <p:sp>
        <p:nvSpPr>
          <p:cNvPr id="11" name="Textfeld 10">
            <a:extLst>
              <a:ext uri="{FF2B5EF4-FFF2-40B4-BE49-F238E27FC236}">
                <a16:creationId xmlns:a16="http://schemas.microsoft.com/office/drawing/2014/main" id="{833279A7-66D8-3646-D47F-F78DDD2C80F3}"/>
              </a:ext>
            </a:extLst>
          </p:cNvPr>
          <p:cNvSpPr txBox="1"/>
          <p:nvPr/>
        </p:nvSpPr>
        <p:spPr>
          <a:xfrm>
            <a:off x="8247802" y="2751981"/>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Warum?</a:t>
            </a:r>
          </a:p>
        </p:txBody>
      </p:sp>
      <p:sp>
        <p:nvSpPr>
          <p:cNvPr id="12" name="Textfeld 11">
            <a:extLst>
              <a:ext uri="{FF2B5EF4-FFF2-40B4-BE49-F238E27FC236}">
                <a16:creationId xmlns:a16="http://schemas.microsoft.com/office/drawing/2014/main" id="{254C9689-E97E-BB42-15F8-FDBC26C6AA6E}"/>
              </a:ext>
            </a:extLst>
          </p:cNvPr>
          <p:cNvSpPr txBox="1"/>
          <p:nvPr/>
        </p:nvSpPr>
        <p:spPr>
          <a:xfrm>
            <a:off x="5168521" y="3544721"/>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Wie?</a:t>
            </a:r>
          </a:p>
        </p:txBody>
      </p:sp>
      <p:sp>
        <p:nvSpPr>
          <p:cNvPr id="13" name="Textfeld 12">
            <a:extLst>
              <a:ext uri="{FF2B5EF4-FFF2-40B4-BE49-F238E27FC236}">
                <a16:creationId xmlns:a16="http://schemas.microsoft.com/office/drawing/2014/main" id="{56F40555-FDAA-054E-2C38-10A7CE003B16}"/>
              </a:ext>
            </a:extLst>
          </p:cNvPr>
          <p:cNvSpPr txBox="1"/>
          <p:nvPr/>
        </p:nvSpPr>
        <p:spPr>
          <a:xfrm>
            <a:off x="6701489" y="3558957"/>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Wessen?</a:t>
            </a:r>
          </a:p>
        </p:txBody>
      </p:sp>
      <p:sp>
        <p:nvSpPr>
          <p:cNvPr id="14" name="Textfeld 13">
            <a:extLst>
              <a:ext uri="{FF2B5EF4-FFF2-40B4-BE49-F238E27FC236}">
                <a16:creationId xmlns:a16="http://schemas.microsoft.com/office/drawing/2014/main" id="{48FB3853-FCBF-DE67-2598-18239A06BC31}"/>
              </a:ext>
            </a:extLst>
          </p:cNvPr>
          <p:cNvSpPr txBox="1"/>
          <p:nvPr/>
        </p:nvSpPr>
        <p:spPr>
          <a:xfrm>
            <a:off x="8247802" y="3568527"/>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Wem oder was?</a:t>
            </a:r>
          </a:p>
        </p:txBody>
      </p:sp>
      <p:sp>
        <p:nvSpPr>
          <p:cNvPr id="15" name="Textfeld 14">
            <a:extLst>
              <a:ext uri="{FF2B5EF4-FFF2-40B4-BE49-F238E27FC236}">
                <a16:creationId xmlns:a16="http://schemas.microsoft.com/office/drawing/2014/main" id="{0D2291E1-2509-7AB7-3735-A6FAE833C0E8}"/>
              </a:ext>
            </a:extLst>
          </p:cNvPr>
          <p:cNvSpPr txBox="1"/>
          <p:nvPr/>
        </p:nvSpPr>
        <p:spPr>
          <a:xfrm>
            <a:off x="5168521" y="4349361"/>
            <a:ext cx="1440000" cy="720000"/>
          </a:xfrm>
          <a:custGeom>
            <a:avLst/>
            <a:gdLst>
              <a:gd name="connsiteX0" fmla="*/ 0 w 1440000"/>
              <a:gd name="connsiteY0" fmla="*/ 0 h 720000"/>
              <a:gd name="connsiteX1" fmla="*/ 480000 w 1440000"/>
              <a:gd name="connsiteY1" fmla="*/ 0 h 720000"/>
              <a:gd name="connsiteX2" fmla="*/ 960000 w 1440000"/>
              <a:gd name="connsiteY2" fmla="*/ 0 h 720000"/>
              <a:gd name="connsiteX3" fmla="*/ 1440000 w 1440000"/>
              <a:gd name="connsiteY3" fmla="*/ 0 h 720000"/>
              <a:gd name="connsiteX4" fmla="*/ 1440000 w 1440000"/>
              <a:gd name="connsiteY4" fmla="*/ 345600 h 720000"/>
              <a:gd name="connsiteX5" fmla="*/ 1440000 w 1440000"/>
              <a:gd name="connsiteY5" fmla="*/ 720000 h 720000"/>
              <a:gd name="connsiteX6" fmla="*/ 1003200 w 1440000"/>
              <a:gd name="connsiteY6" fmla="*/ 720000 h 720000"/>
              <a:gd name="connsiteX7" fmla="*/ 508800 w 1440000"/>
              <a:gd name="connsiteY7" fmla="*/ 720000 h 720000"/>
              <a:gd name="connsiteX8" fmla="*/ 0 w 1440000"/>
              <a:gd name="connsiteY8" fmla="*/ 720000 h 720000"/>
              <a:gd name="connsiteX9" fmla="*/ 0 w 1440000"/>
              <a:gd name="connsiteY9" fmla="*/ 367200 h 720000"/>
              <a:gd name="connsiteX10" fmla="*/ 0 w 1440000"/>
              <a:gd name="connsiteY10"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72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46246" y="107029"/>
                  <a:pt x="1449538" y="217818"/>
                  <a:pt x="1440000" y="345600"/>
                </a:cubicBezTo>
                <a:cubicBezTo>
                  <a:pt x="1430462" y="473382"/>
                  <a:pt x="1458627" y="609935"/>
                  <a:pt x="1440000" y="720000"/>
                </a:cubicBezTo>
                <a:cubicBezTo>
                  <a:pt x="1270505" y="724189"/>
                  <a:pt x="1092942" y="728838"/>
                  <a:pt x="1003200" y="720000"/>
                </a:cubicBezTo>
                <a:cubicBezTo>
                  <a:pt x="913458" y="711162"/>
                  <a:pt x="740019" y="701595"/>
                  <a:pt x="508800" y="720000"/>
                </a:cubicBezTo>
                <a:cubicBezTo>
                  <a:pt x="277581" y="738405"/>
                  <a:pt x="201553" y="699364"/>
                  <a:pt x="0" y="720000"/>
                </a:cubicBezTo>
                <a:cubicBezTo>
                  <a:pt x="8750" y="547537"/>
                  <a:pt x="-2612" y="464330"/>
                  <a:pt x="0" y="367200"/>
                </a:cubicBezTo>
                <a:cubicBezTo>
                  <a:pt x="2612" y="270070"/>
                  <a:pt x="-727" y="101230"/>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Wen oder was?</a:t>
            </a:r>
          </a:p>
        </p:txBody>
      </p:sp>
      <p:sp>
        <p:nvSpPr>
          <p:cNvPr id="16" name="Textfeld 15">
            <a:extLst>
              <a:ext uri="{FF2B5EF4-FFF2-40B4-BE49-F238E27FC236}">
                <a16:creationId xmlns:a16="http://schemas.microsoft.com/office/drawing/2014/main" id="{8778C848-1057-A9AE-B1AE-5B633DE0E1D4}"/>
              </a:ext>
            </a:extLst>
          </p:cNvPr>
          <p:cNvSpPr txBox="1"/>
          <p:nvPr/>
        </p:nvSpPr>
        <p:spPr>
          <a:xfrm>
            <a:off x="6714834" y="4349361"/>
            <a:ext cx="1440000" cy="1080000"/>
          </a:xfrm>
          <a:custGeom>
            <a:avLst/>
            <a:gdLst>
              <a:gd name="connsiteX0" fmla="*/ 0 w 1440000"/>
              <a:gd name="connsiteY0" fmla="*/ 0 h 1080000"/>
              <a:gd name="connsiteX1" fmla="*/ 480000 w 1440000"/>
              <a:gd name="connsiteY1" fmla="*/ 0 h 1080000"/>
              <a:gd name="connsiteX2" fmla="*/ 960000 w 1440000"/>
              <a:gd name="connsiteY2" fmla="*/ 0 h 1080000"/>
              <a:gd name="connsiteX3" fmla="*/ 1440000 w 1440000"/>
              <a:gd name="connsiteY3" fmla="*/ 0 h 1080000"/>
              <a:gd name="connsiteX4" fmla="*/ 1440000 w 1440000"/>
              <a:gd name="connsiteY4" fmla="*/ 518400 h 1080000"/>
              <a:gd name="connsiteX5" fmla="*/ 1440000 w 1440000"/>
              <a:gd name="connsiteY5" fmla="*/ 1080000 h 1080000"/>
              <a:gd name="connsiteX6" fmla="*/ 1003200 w 1440000"/>
              <a:gd name="connsiteY6" fmla="*/ 1080000 h 1080000"/>
              <a:gd name="connsiteX7" fmla="*/ 508800 w 1440000"/>
              <a:gd name="connsiteY7" fmla="*/ 1080000 h 1080000"/>
              <a:gd name="connsiteX8" fmla="*/ 0 w 1440000"/>
              <a:gd name="connsiteY8" fmla="*/ 1080000 h 1080000"/>
              <a:gd name="connsiteX9" fmla="*/ 0 w 1440000"/>
              <a:gd name="connsiteY9" fmla="*/ 550800 h 1080000"/>
              <a:gd name="connsiteX10" fmla="*/ 0 w 1440000"/>
              <a:gd name="connsiteY10"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108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37606" y="148517"/>
                  <a:pt x="1458178" y="310522"/>
                  <a:pt x="1440000" y="518400"/>
                </a:cubicBezTo>
                <a:cubicBezTo>
                  <a:pt x="1421822" y="726278"/>
                  <a:pt x="1430547" y="823807"/>
                  <a:pt x="1440000" y="1080000"/>
                </a:cubicBezTo>
                <a:cubicBezTo>
                  <a:pt x="1270505" y="1084189"/>
                  <a:pt x="1092942" y="1088838"/>
                  <a:pt x="1003200" y="1080000"/>
                </a:cubicBezTo>
                <a:cubicBezTo>
                  <a:pt x="913458" y="1071162"/>
                  <a:pt x="740019" y="1061595"/>
                  <a:pt x="508800" y="1080000"/>
                </a:cubicBezTo>
                <a:cubicBezTo>
                  <a:pt x="277581" y="1098405"/>
                  <a:pt x="201553" y="1059364"/>
                  <a:pt x="0" y="1080000"/>
                </a:cubicBezTo>
                <a:cubicBezTo>
                  <a:pt x="-17710" y="867475"/>
                  <a:pt x="23848" y="779535"/>
                  <a:pt x="0" y="550800"/>
                </a:cubicBezTo>
                <a:cubicBezTo>
                  <a:pt x="-23848" y="322065"/>
                  <a:pt x="26813" y="128618"/>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dirty="0"/>
              <a:t>Wer oder was?</a:t>
            </a:r>
          </a:p>
        </p:txBody>
      </p:sp>
      <p:sp>
        <p:nvSpPr>
          <p:cNvPr id="17" name="Textfeld 16">
            <a:extLst>
              <a:ext uri="{FF2B5EF4-FFF2-40B4-BE49-F238E27FC236}">
                <a16:creationId xmlns:a16="http://schemas.microsoft.com/office/drawing/2014/main" id="{AD48BBA9-79C1-25BE-0394-465392C2CAEA}"/>
              </a:ext>
            </a:extLst>
          </p:cNvPr>
          <p:cNvSpPr txBox="1"/>
          <p:nvPr/>
        </p:nvSpPr>
        <p:spPr>
          <a:xfrm>
            <a:off x="8247802" y="4363292"/>
            <a:ext cx="1440000" cy="1080000"/>
          </a:xfrm>
          <a:custGeom>
            <a:avLst/>
            <a:gdLst>
              <a:gd name="connsiteX0" fmla="*/ 0 w 1440000"/>
              <a:gd name="connsiteY0" fmla="*/ 0 h 1080000"/>
              <a:gd name="connsiteX1" fmla="*/ 480000 w 1440000"/>
              <a:gd name="connsiteY1" fmla="*/ 0 h 1080000"/>
              <a:gd name="connsiteX2" fmla="*/ 960000 w 1440000"/>
              <a:gd name="connsiteY2" fmla="*/ 0 h 1080000"/>
              <a:gd name="connsiteX3" fmla="*/ 1440000 w 1440000"/>
              <a:gd name="connsiteY3" fmla="*/ 0 h 1080000"/>
              <a:gd name="connsiteX4" fmla="*/ 1440000 w 1440000"/>
              <a:gd name="connsiteY4" fmla="*/ 518400 h 1080000"/>
              <a:gd name="connsiteX5" fmla="*/ 1440000 w 1440000"/>
              <a:gd name="connsiteY5" fmla="*/ 1080000 h 1080000"/>
              <a:gd name="connsiteX6" fmla="*/ 1003200 w 1440000"/>
              <a:gd name="connsiteY6" fmla="*/ 1080000 h 1080000"/>
              <a:gd name="connsiteX7" fmla="*/ 508800 w 1440000"/>
              <a:gd name="connsiteY7" fmla="*/ 1080000 h 1080000"/>
              <a:gd name="connsiteX8" fmla="*/ 0 w 1440000"/>
              <a:gd name="connsiteY8" fmla="*/ 1080000 h 1080000"/>
              <a:gd name="connsiteX9" fmla="*/ 0 w 1440000"/>
              <a:gd name="connsiteY9" fmla="*/ 550800 h 1080000"/>
              <a:gd name="connsiteX10" fmla="*/ 0 w 1440000"/>
              <a:gd name="connsiteY10"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000" h="1080000" extrusionOk="0">
                <a:moveTo>
                  <a:pt x="0" y="0"/>
                </a:moveTo>
                <a:cubicBezTo>
                  <a:pt x="165507" y="-19683"/>
                  <a:pt x="381787" y="-7413"/>
                  <a:pt x="480000" y="0"/>
                </a:cubicBezTo>
                <a:cubicBezTo>
                  <a:pt x="578213" y="7413"/>
                  <a:pt x="769457" y="7751"/>
                  <a:pt x="960000" y="0"/>
                </a:cubicBezTo>
                <a:cubicBezTo>
                  <a:pt x="1150543" y="-7751"/>
                  <a:pt x="1236673" y="15042"/>
                  <a:pt x="1440000" y="0"/>
                </a:cubicBezTo>
                <a:cubicBezTo>
                  <a:pt x="1437606" y="148517"/>
                  <a:pt x="1458178" y="310522"/>
                  <a:pt x="1440000" y="518400"/>
                </a:cubicBezTo>
                <a:cubicBezTo>
                  <a:pt x="1421822" y="726278"/>
                  <a:pt x="1430547" y="823807"/>
                  <a:pt x="1440000" y="1080000"/>
                </a:cubicBezTo>
                <a:cubicBezTo>
                  <a:pt x="1270505" y="1084189"/>
                  <a:pt x="1092942" y="1088838"/>
                  <a:pt x="1003200" y="1080000"/>
                </a:cubicBezTo>
                <a:cubicBezTo>
                  <a:pt x="913458" y="1071162"/>
                  <a:pt x="740019" y="1061595"/>
                  <a:pt x="508800" y="1080000"/>
                </a:cubicBezTo>
                <a:cubicBezTo>
                  <a:pt x="277581" y="1098405"/>
                  <a:pt x="201553" y="1059364"/>
                  <a:pt x="0" y="1080000"/>
                </a:cubicBezTo>
                <a:cubicBezTo>
                  <a:pt x="-17710" y="867475"/>
                  <a:pt x="23848" y="779535"/>
                  <a:pt x="0" y="550800"/>
                </a:cubicBezTo>
                <a:cubicBezTo>
                  <a:pt x="-23848" y="322065"/>
                  <a:pt x="26813" y="128618"/>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ctr">
            <a:spAutoFit/>
          </a:bodyPr>
          <a:lstStyle/>
          <a:p>
            <a:pPr algn="ctr"/>
            <a:r>
              <a:rPr lang="de-DE" sz="1200" dirty="0"/>
              <a:t>Was passiert?/ Was macht jemand?</a:t>
            </a:r>
          </a:p>
        </p:txBody>
      </p:sp>
      <p:sp>
        <p:nvSpPr>
          <p:cNvPr id="19" name="Textfeld 18">
            <a:extLst>
              <a:ext uri="{FF2B5EF4-FFF2-40B4-BE49-F238E27FC236}">
                <a16:creationId xmlns:a16="http://schemas.microsoft.com/office/drawing/2014/main" id="{7D16CD90-BFF1-77FD-151F-26E05D67D003}"/>
              </a:ext>
            </a:extLst>
          </p:cNvPr>
          <p:cNvSpPr txBox="1"/>
          <p:nvPr/>
        </p:nvSpPr>
        <p:spPr>
          <a:xfrm>
            <a:off x="336884" y="5994141"/>
            <a:ext cx="9389018" cy="738664"/>
          </a:xfrm>
          <a:prstGeom prst="rect">
            <a:avLst/>
          </a:prstGeom>
          <a:noFill/>
        </p:spPr>
        <p:txBody>
          <a:bodyPr wrap="square">
            <a:spAutoFit/>
          </a:bodyPr>
          <a:lstStyle/>
          <a:p>
            <a:pPr marL="342900" indent="-342900">
              <a:buFont typeface="+mj-lt"/>
              <a:buAutoNum type="arabicPeriod" startAt="5"/>
            </a:pPr>
            <a:r>
              <a:rPr lang="de-DE" sz="1400" dirty="0"/>
              <a:t>⭐ Eine Sorte Bausteine konntet ihr noch keiner Frage zuordnen. </a:t>
            </a:r>
          </a:p>
          <a:p>
            <a:pPr marL="800100" lvl="1" indent="-342900">
              <a:buFont typeface="+mj-lt"/>
              <a:buAutoNum type="alphaLcParenR"/>
            </a:pPr>
            <a:r>
              <a:rPr lang="de-DE" sz="1400" dirty="0"/>
              <a:t>🏗️  Bildet Sätze mit diesen Bausteinen.        b) ❓ Findet heraus, wie man nach diesen Bausteinen fragt.</a:t>
            </a:r>
          </a:p>
          <a:p>
            <a:pPr marL="800100" lvl="1" indent="-342900">
              <a:buFont typeface="+mj-lt"/>
              <a:buAutoNum type="alphaLcParenR" startAt="3"/>
            </a:pPr>
            <a:r>
              <a:rPr lang="de-DE" sz="1400" dirty="0"/>
              <a:t>✍️ Schreibt die Sätze und die Fragen auf. </a:t>
            </a:r>
          </a:p>
        </p:txBody>
      </p:sp>
      <p:cxnSp>
        <p:nvCxnSpPr>
          <p:cNvPr id="6" name="Gerader Verbinder 5">
            <a:extLst>
              <a:ext uri="{FF2B5EF4-FFF2-40B4-BE49-F238E27FC236}">
                <a16:creationId xmlns:a16="http://schemas.microsoft.com/office/drawing/2014/main" id="{9BD56928-8538-A3E9-DA7D-7BFB18624FFD}"/>
              </a:ext>
            </a:extLst>
          </p:cNvPr>
          <p:cNvCxnSpPr>
            <a:stCxn id="8" idx="2"/>
          </p:cNvCxnSpPr>
          <p:nvPr/>
        </p:nvCxnSpPr>
        <p:spPr>
          <a:xfrm flipH="1">
            <a:off x="4891087" y="1062144"/>
            <a:ext cx="1" cy="47030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EEACDB5-FA97-94BD-A55E-32D96E8D5358}"/>
              </a:ext>
            </a:extLst>
          </p:cNvPr>
          <p:cNvCxnSpPr>
            <a:cxnSpLocks/>
          </p:cNvCxnSpPr>
          <p:nvPr/>
        </p:nvCxnSpPr>
        <p:spPr>
          <a:xfrm>
            <a:off x="182116" y="5926379"/>
            <a:ext cx="95127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16271BB9-E4C9-23AA-06ED-19CAB618C9F1}"/>
              </a:ext>
            </a:extLst>
          </p:cNvPr>
          <p:cNvPicPr>
            <a:picLocks noChangeAspect="1"/>
          </p:cNvPicPr>
          <p:nvPr/>
        </p:nvPicPr>
        <p:blipFill>
          <a:blip r:embed="rId4"/>
          <a:stretch>
            <a:fillRect/>
          </a:stretch>
        </p:blipFill>
        <p:spPr>
          <a:xfrm>
            <a:off x="162742" y="6250095"/>
            <a:ext cx="623974" cy="400106"/>
          </a:xfrm>
          <a:prstGeom prst="rect">
            <a:avLst/>
          </a:prstGeom>
        </p:spPr>
      </p:pic>
      <p:sp>
        <p:nvSpPr>
          <p:cNvPr id="23" name="Textfeld 22">
            <a:extLst>
              <a:ext uri="{FF2B5EF4-FFF2-40B4-BE49-F238E27FC236}">
                <a16:creationId xmlns:a16="http://schemas.microsoft.com/office/drawing/2014/main" id="{70964626-C5C3-2E8E-48DA-EFA35350E273}"/>
              </a:ext>
            </a:extLst>
          </p:cNvPr>
          <p:cNvSpPr txBox="1">
            <a:spLocks noGrp="1" noRot="1" noMove="1" noResize="1" noEditPoints="1" noAdjustHandles="1" noChangeArrowheads="1" noChangeShapeType="1"/>
          </p:cNvSpPr>
          <p:nvPr/>
        </p:nvSpPr>
        <p:spPr>
          <a:xfrm>
            <a:off x="5168521" y="6615967"/>
            <a:ext cx="4737479" cy="253916"/>
          </a:xfrm>
          <a:prstGeom prst="rect">
            <a:avLst/>
          </a:prstGeom>
          <a:noFill/>
        </p:spPr>
        <p:txBody>
          <a:bodyPr wrap="square">
            <a:spAutoFit/>
          </a:bodyPr>
          <a:lstStyle/>
          <a:p>
            <a:pPr algn="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https://diefraumitdemdromedar.de</a:t>
            </a: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1000" dirty="0">
              <a:solidFill>
                <a:schemeClr val="tx2"/>
              </a:solidFill>
            </a:endParaRPr>
          </a:p>
        </p:txBody>
      </p:sp>
    </p:spTree>
    <p:extLst>
      <p:ext uri="{BB962C8B-B14F-4D97-AF65-F5344CB8AC3E}">
        <p14:creationId xmlns:p14="http://schemas.microsoft.com/office/powerpoint/2010/main" val="400618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D6EB2-4F91-8339-EE59-01B72B37CA05}"/>
              </a:ext>
            </a:extLst>
          </p:cNvPr>
          <p:cNvSpPr>
            <a:spLocks noGrp="1"/>
          </p:cNvSpPr>
          <p:nvPr>
            <p:ph type="title"/>
          </p:nvPr>
        </p:nvSpPr>
        <p:spPr>
          <a:xfrm>
            <a:off x="681038" y="691922"/>
            <a:ext cx="3647122" cy="572133"/>
          </a:xfrm>
        </p:spPr>
        <p:txBody>
          <a:bodyPr>
            <a:normAutofit/>
          </a:bodyPr>
          <a:lstStyle/>
          <a:p>
            <a:r>
              <a:rPr lang="de-DE" sz="1600" b="1" dirty="0"/>
              <a:t>Lösung zu Aufgabe 4</a:t>
            </a:r>
          </a:p>
        </p:txBody>
      </p:sp>
      <p:pic>
        <p:nvPicPr>
          <p:cNvPr id="6" name="Picture 1">
            <a:extLst>
              <a:ext uri="{FF2B5EF4-FFF2-40B4-BE49-F238E27FC236}">
                <a16:creationId xmlns:a16="http://schemas.microsoft.com/office/drawing/2014/main" id="{2EFBB66C-6040-4DC5-72E4-A8595ED62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8" r="33727" b="87263"/>
          <a:stretch/>
        </p:blipFill>
        <p:spPr bwMode="auto">
          <a:xfrm>
            <a:off x="681038" y="156272"/>
            <a:ext cx="3807142" cy="74267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a:extLst>
              <a:ext uri="{FF2B5EF4-FFF2-40B4-BE49-F238E27FC236}">
                <a16:creationId xmlns:a16="http://schemas.microsoft.com/office/drawing/2014/main" id="{8E16A685-6304-622F-CC88-3E8FA65870C9}"/>
              </a:ext>
            </a:extLst>
          </p:cNvPr>
          <p:cNvGrpSpPr/>
          <p:nvPr/>
        </p:nvGrpSpPr>
        <p:grpSpPr>
          <a:xfrm>
            <a:off x="470779" y="1231615"/>
            <a:ext cx="8964441" cy="1275662"/>
            <a:chOff x="512701" y="1230975"/>
            <a:chExt cx="8964441" cy="1275662"/>
          </a:xfrm>
        </p:grpSpPr>
        <p:sp>
          <p:nvSpPr>
            <p:cNvPr id="7" name="Textfeld 6">
              <a:extLst>
                <a:ext uri="{FF2B5EF4-FFF2-40B4-BE49-F238E27FC236}">
                  <a16:creationId xmlns:a16="http://schemas.microsoft.com/office/drawing/2014/main" id="{28CA25E0-BA30-EC49-01E7-EE80EE4EE24B}"/>
                </a:ext>
              </a:extLst>
            </p:cNvPr>
            <p:cNvSpPr txBox="1"/>
            <p:nvPr/>
          </p:nvSpPr>
          <p:spPr>
            <a:xfrm>
              <a:off x="512701" y="1246637"/>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Wo?</a:t>
              </a:r>
            </a:p>
          </p:txBody>
        </p:sp>
        <p:sp>
          <p:nvSpPr>
            <p:cNvPr id="8" name="Textfeld 7">
              <a:extLst>
                <a:ext uri="{FF2B5EF4-FFF2-40B4-BE49-F238E27FC236}">
                  <a16:creationId xmlns:a16="http://schemas.microsoft.com/office/drawing/2014/main" id="{BDF9A2EB-F433-00CF-23CF-3ADCD5F43000}"/>
                </a:ext>
              </a:extLst>
            </p:cNvPr>
            <p:cNvSpPr txBox="1"/>
            <p:nvPr/>
          </p:nvSpPr>
          <p:spPr>
            <a:xfrm>
              <a:off x="3644921" y="1242780"/>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Wann?</a:t>
              </a:r>
            </a:p>
          </p:txBody>
        </p:sp>
        <p:sp>
          <p:nvSpPr>
            <p:cNvPr id="9" name="Textfeld 8">
              <a:extLst>
                <a:ext uri="{FF2B5EF4-FFF2-40B4-BE49-F238E27FC236}">
                  <a16:creationId xmlns:a16="http://schemas.microsoft.com/office/drawing/2014/main" id="{4C7C6AD6-1B7B-2D7E-F20D-BD71F3D42187}"/>
                </a:ext>
              </a:extLst>
            </p:cNvPr>
            <p:cNvSpPr txBox="1"/>
            <p:nvPr/>
          </p:nvSpPr>
          <p:spPr>
            <a:xfrm>
              <a:off x="6777142" y="1230975"/>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Warum?</a:t>
              </a:r>
            </a:p>
          </p:txBody>
        </p:sp>
      </p:grpSp>
      <p:grpSp>
        <p:nvGrpSpPr>
          <p:cNvPr id="19" name="Gruppieren 18">
            <a:extLst>
              <a:ext uri="{FF2B5EF4-FFF2-40B4-BE49-F238E27FC236}">
                <a16:creationId xmlns:a16="http://schemas.microsoft.com/office/drawing/2014/main" id="{01F36BC6-230A-4787-35A5-A20CA0BE5228}"/>
              </a:ext>
            </a:extLst>
          </p:cNvPr>
          <p:cNvGrpSpPr/>
          <p:nvPr/>
        </p:nvGrpSpPr>
        <p:grpSpPr>
          <a:xfrm>
            <a:off x="470779" y="2671006"/>
            <a:ext cx="8964441" cy="1268555"/>
            <a:chOff x="470779" y="2903561"/>
            <a:chExt cx="8964441" cy="1268555"/>
          </a:xfrm>
        </p:grpSpPr>
        <p:sp>
          <p:nvSpPr>
            <p:cNvPr id="10" name="Textfeld 9">
              <a:extLst>
                <a:ext uri="{FF2B5EF4-FFF2-40B4-BE49-F238E27FC236}">
                  <a16:creationId xmlns:a16="http://schemas.microsoft.com/office/drawing/2014/main" id="{1EDFB639-013A-5B7F-B12D-7EECB0BE6979}"/>
                </a:ext>
              </a:extLst>
            </p:cNvPr>
            <p:cNvSpPr txBox="1"/>
            <p:nvPr/>
          </p:nvSpPr>
          <p:spPr>
            <a:xfrm>
              <a:off x="470779" y="2912116"/>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Wie?</a:t>
              </a:r>
            </a:p>
          </p:txBody>
        </p:sp>
        <p:sp>
          <p:nvSpPr>
            <p:cNvPr id="11" name="Textfeld 10">
              <a:extLst>
                <a:ext uri="{FF2B5EF4-FFF2-40B4-BE49-F238E27FC236}">
                  <a16:creationId xmlns:a16="http://schemas.microsoft.com/office/drawing/2014/main" id="{ED0989CF-E301-2D53-404E-AAB4297B318B}"/>
                </a:ext>
              </a:extLst>
            </p:cNvPr>
            <p:cNvSpPr txBox="1"/>
            <p:nvPr/>
          </p:nvSpPr>
          <p:spPr>
            <a:xfrm>
              <a:off x="3589655" y="2903561"/>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Wessen?</a:t>
              </a:r>
            </a:p>
          </p:txBody>
        </p:sp>
        <p:sp>
          <p:nvSpPr>
            <p:cNvPr id="12" name="Textfeld 11">
              <a:extLst>
                <a:ext uri="{FF2B5EF4-FFF2-40B4-BE49-F238E27FC236}">
                  <a16:creationId xmlns:a16="http://schemas.microsoft.com/office/drawing/2014/main" id="{86EC9793-6463-8D00-16C0-C8CC6BE0A89A}"/>
                </a:ext>
              </a:extLst>
            </p:cNvPr>
            <p:cNvSpPr txBox="1"/>
            <p:nvPr/>
          </p:nvSpPr>
          <p:spPr>
            <a:xfrm>
              <a:off x="6735220" y="2903561"/>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Wem oder was?</a:t>
              </a:r>
            </a:p>
          </p:txBody>
        </p:sp>
      </p:grpSp>
      <p:sp>
        <p:nvSpPr>
          <p:cNvPr id="13" name="Textfeld 12">
            <a:extLst>
              <a:ext uri="{FF2B5EF4-FFF2-40B4-BE49-F238E27FC236}">
                <a16:creationId xmlns:a16="http://schemas.microsoft.com/office/drawing/2014/main" id="{88871EC1-7CF0-9B96-827F-01EECAC67F9E}"/>
              </a:ext>
            </a:extLst>
          </p:cNvPr>
          <p:cNvSpPr txBox="1"/>
          <p:nvPr/>
        </p:nvSpPr>
        <p:spPr>
          <a:xfrm>
            <a:off x="470779" y="4118953"/>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Wen oder was?</a:t>
            </a:r>
          </a:p>
        </p:txBody>
      </p:sp>
      <p:sp>
        <p:nvSpPr>
          <p:cNvPr id="14" name="Textfeld 13">
            <a:extLst>
              <a:ext uri="{FF2B5EF4-FFF2-40B4-BE49-F238E27FC236}">
                <a16:creationId xmlns:a16="http://schemas.microsoft.com/office/drawing/2014/main" id="{28D3FDC0-9202-0A79-3030-C06F401339B4}"/>
              </a:ext>
            </a:extLst>
          </p:cNvPr>
          <p:cNvSpPr txBox="1"/>
          <p:nvPr/>
        </p:nvSpPr>
        <p:spPr>
          <a:xfrm>
            <a:off x="3582034" y="4098592"/>
            <a:ext cx="2700000" cy="2520000"/>
          </a:xfrm>
          <a:custGeom>
            <a:avLst/>
            <a:gdLst>
              <a:gd name="connsiteX0" fmla="*/ 0 w 2700000"/>
              <a:gd name="connsiteY0" fmla="*/ 0 h 2520000"/>
              <a:gd name="connsiteX1" fmla="*/ 675000 w 2700000"/>
              <a:gd name="connsiteY1" fmla="*/ 0 h 2520000"/>
              <a:gd name="connsiteX2" fmla="*/ 1350000 w 2700000"/>
              <a:gd name="connsiteY2" fmla="*/ 0 h 2520000"/>
              <a:gd name="connsiteX3" fmla="*/ 2025000 w 2700000"/>
              <a:gd name="connsiteY3" fmla="*/ 0 h 2520000"/>
              <a:gd name="connsiteX4" fmla="*/ 2700000 w 2700000"/>
              <a:gd name="connsiteY4" fmla="*/ 0 h 2520000"/>
              <a:gd name="connsiteX5" fmla="*/ 2700000 w 2700000"/>
              <a:gd name="connsiteY5" fmla="*/ 554400 h 2520000"/>
              <a:gd name="connsiteX6" fmla="*/ 2700000 w 2700000"/>
              <a:gd name="connsiteY6" fmla="*/ 1108800 h 2520000"/>
              <a:gd name="connsiteX7" fmla="*/ 2700000 w 2700000"/>
              <a:gd name="connsiteY7" fmla="*/ 1789200 h 2520000"/>
              <a:gd name="connsiteX8" fmla="*/ 2700000 w 2700000"/>
              <a:gd name="connsiteY8" fmla="*/ 2520000 h 2520000"/>
              <a:gd name="connsiteX9" fmla="*/ 2052000 w 2700000"/>
              <a:gd name="connsiteY9" fmla="*/ 2520000 h 2520000"/>
              <a:gd name="connsiteX10" fmla="*/ 1404000 w 2700000"/>
              <a:gd name="connsiteY10" fmla="*/ 2520000 h 2520000"/>
              <a:gd name="connsiteX11" fmla="*/ 783000 w 2700000"/>
              <a:gd name="connsiteY11" fmla="*/ 2520000 h 2520000"/>
              <a:gd name="connsiteX12" fmla="*/ 0 w 2700000"/>
              <a:gd name="connsiteY12" fmla="*/ 2520000 h 2520000"/>
              <a:gd name="connsiteX13" fmla="*/ 0 w 2700000"/>
              <a:gd name="connsiteY13" fmla="*/ 1940400 h 2520000"/>
              <a:gd name="connsiteX14" fmla="*/ 0 w 2700000"/>
              <a:gd name="connsiteY14" fmla="*/ 1285200 h 2520000"/>
              <a:gd name="connsiteX15" fmla="*/ 0 w 2700000"/>
              <a:gd name="connsiteY15" fmla="*/ 730800 h 2520000"/>
              <a:gd name="connsiteX16" fmla="*/ 0 w 2700000"/>
              <a:gd name="connsiteY1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0000" h="252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86947" y="200606"/>
                  <a:pt x="2680827" y="360033"/>
                  <a:pt x="2700000" y="554400"/>
                </a:cubicBezTo>
                <a:cubicBezTo>
                  <a:pt x="2719173" y="748767"/>
                  <a:pt x="2698309" y="905973"/>
                  <a:pt x="2700000" y="1108800"/>
                </a:cubicBezTo>
                <a:cubicBezTo>
                  <a:pt x="2701691" y="1311627"/>
                  <a:pt x="2696294" y="1544557"/>
                  <a:pt x="2700000" y="1789200"/>
                </a:cubicBezTo>
                <a:cubicBezTo>
                  <a:pt x="2703706" y="2033843"/>
                  <a:pt x="2671155" y="2300922"/>
                  <a:pt x="2700000" y="2520000"/>
                </a:cubicBezTo>
                <a:cubicBezTo>
                  <a:pt x="2384151" y="2522362"/>
                  <a:pt x="2345322" y="2492890"/>
                  <a:pt x="2052000" y="2520000"/>
                </a:cubicBezTo>
                <a:cubicBezTo>
                  <a:pt x="1758678" y="2547110"/>
                  <a:pt x="1551044" y="2517824"/>
                  <a:pt x="1404000" y="2520000"/>
                </a:cubicBezTo>
                <a:cubicBezTo>
                  <a:pt x="1256956" y="2522176"/>
                  <a:pt x="1032672" y="2507499"/>
                  <a:pt x="783000" y="2520000"/>
                </a:cubicBezTo>
                <a:cubicBezTo>
                  <a:pt x="533328" y="2532501"/>
                  <a:pt x="379316" y="2488448"/>
                  <a:pt x="0" y="2520000"/>
                </a:cubicBezTo>
                <a:cubicBezTo>
                  <a:pt x="5666" y="2396690"/>
                  <a:pt x="3848" y="2118190"/>
                  <a:pt x="0" y="1940400"/>
                </a:cubicBezTo>
                <a:cubicBezTo>
                  <a:pt x="-3848" y="1762610"/>
                  <a:pt x="-17692" y="1458058"/>
                  <a:pt x="0" y="1285200"/>
                </a:cubicBezTo>
                <a:cubicBezTo>
                  <a:pt x="17692" y="1112342"/>
                  <a:pt x="-9057" y="994011"/>
                  <a:pt x="0" y="730800"/>
                </a:cubicBezTo>
                <a:cubicBezTo>
                  <a:pt x="9057" y="467589"/>
                  <a:pt x="1005" y="165769"/>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Wer oder was?</a:t>
            </a:r>
          </a:p>
        </p:txBody>
      </p:sp>
      <p:sp>
        <p:nvSpPr>
          <p:cNvPr id="15" name="Textfeld 14">
            <a:extLst>
              <a:ext uri="{FF2B5EF4-FFF2-40B4-BE49-F238E27FC236}">
                <a16:creationId xmlns:a16="http://schemas.microsoft.com/office/drawing/2014/main" id="{171D2548-FC4E-C27C-2423-66ABED31BF1E}"/>
              </a:ext>
            </a:extLst>
          </p:cNvPr>
          <p:cNvSpPr txBox="1"/>
          <p:nvPr/>
        </p:nvSpPr>
        <p:spPr>
          <a:xfrm>
            <a:off x="6735220" y="4098591"/>
            <a:ext cx="2700000" cy="2520000"/>
          </a:xfrm>
          <a:custGeom>
            <a:avLst/>
            <a:gdLst>
              <a:gd name="connsiteX0" fmla="*/ 0 w 2700000"/>
              <a:gd name="connsiteY0" fmla="*/ 0 h 2520000"/>
              <a:gd name="connsiteX1" fmla="*/ 675000 w 2700000"/>
              <a:gd name="connsiteY1" fmla="*/ 0 h 2520000"/>
              <a:gd name="connsiteX2" fmla="*/ 1350000 w 2700000"/>
              <a:gd name="connsiteY2" fmla="*/ 0 h 2520000"/>
              <a:gd name="connsiteX3" fmla="*/ 2025000 w 2700000"/>
              <a:gd name="connsiteY3" fmla="*/ 0 h 2520000"/>
              <a:gd name="connsiteX4" fmla="*/ 2700000 w 2700000"/>
              <a:gd name="connsiteY4" fmla="*/ 0 h 2520000"/>
              <a:gd name="connsiteX5" fmla="*/ 2700000 w 2700000"/>
              <a:gd name="connsiteY5" fmla="*/ 554400 h 2520000"/>
              <a:gd name="connsiteX6" fmla="*/ 2700000 w 2700000"/>
              <a:gd name="connsiteY6" fmla="*/ 1108800 h 2520000"/>
              <a:gd name="connsiteX7" fmla="*/ 2700000 w 2700000"/>
              <a:gd name="connsiteY7" fmla="*/ 1789200 h 2520000"/>
              <a:gd name="connsiteX8" fmla="*/ 2700000 w 2700000"/>
              <a:gd name="connsiteY8" fmla="*/ 2520000 h 2520000"/>
              <a:gd name="connsiteX9" fmla="*/ 2052000 w 2700000"/>
              <a:gd name="connsiteY9" fmla="*/ 2520000 h 2520000"/>
              <a:gd name="connsiteX10" fmla="*/ 1404000 w 2700000"/>
              <a:gd name="connsiteY10" fmla="*/ 2520000 h 2520000"/>
              <a:gd name="connsiteX11" fmla="*/ 783000 w 2700000"/>
              <a:gd name="connsiteY11" fmla="*/ 2520000 h 2520000"/>
              <a:gd name="connsiteX12" fmla="*/ 0 w 2700000"/>
              <a:gd name="connsiteY12" fmla="*/ 2520000 h 2520000"/>
              <a:gd name="connsiteX13" fmla="*/ 0 w 2700000"/>
              <a:gd name="connsiteY13" fmla="*/ 1940400 h 2520000"/>
              <a:gd name="connsiteX14" fmla="*/ 0 w 2700000"/>
              <a:gd name="connsiteY14" fmla="*/ 1285200 h 2520000"/>
              <a:gd name="connsiteX15" fmla="*/ 0 w 2700000"/>
              <a:gd name="connsiteY15" fmla="*/ 730800 h 2520000"/>
              <a:gd name="connsiteX16" fmla="*/ 0 w 2700000"/>
              <a:gd name="connsiteY1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0000" h="252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86947" y="200606"/>
                  <a:pt x="2680827" y="360033"/>
                  <a:pt x="2700000" y="554400"/>
                </a:cubicBezTo>
                <a:cubicBezTo>
                  <a:pt x="2719173" y="748767"/>
                  <a:pt x="2698309" y="905973"/>
                  <a:pt x="2700000" y="1108800"/>
                </a:cubicBezTo>
                <a:cubicBezTo>
                  <a:pt x="2701691" y="1311627"/>
                  <a:pt x="2696294" y="1544557"/>
                  <a:pt x="2700000" y="1789200"/>
                </a:cubicBezTo>
                <a:cubicBezTo>
                  <a:pt x="2703706" y="2033843"/>
                  <a:pt x="2671155" y="2300922"/>
                  <a:pt x="2700000" y="2520000"/>
                </a:cubicBezTo>
                <a:cubicBezTo>
                  <a:pt x="2384151" y="2522362"/>
                  <a:pt x="2345322" y="2492890"/>
                  <a:pt x="2052000" y="2520000"/>
                </a:cubicBezTo>
                <a:cubicBezTo>
                  <a:pt x="1758678" y="2547110"/>
                  <a:pt x="1551044" y="2517824"/>
                  <a:pt x="1404000" y="2520000"/>
                </a:cubicBezTo>
                <a:cubicBezTo>
                  <a:pt x="1256956" y="2522176"/>
                  <a:pt x="1032672" y="2507499"/>
                  <a:pt x="783000" y="2520000"/>
                </a:cubicBezTo>
                <a:cubicBezTo>
                  <a:pt x="533328" y="2532501"/>
                  <a:pt x="379316" y="2488448"/>
                  <a:pt x="0" y="2520000"/>
                </a:cubicBezTo>
                <a:cubicBezTo>
                  <a:pt x="5666" y="2396690"/>
                  <a:pt x="3848" y="2118190"/>
                  <a:pt x="0" y="1940400"/>
                </a:cubicBezTo>
                <a:cubicBezTo>
                  <a:pt x="-3848" y="1762610"/>
                  <a:pt x="-17692" y="1458058"/>
                  <a:pt x="0" y="1285200"/>
                </a:cubicBezTo>
                <a:cubicBezTo>
                  <a:pt x="17692" y="1112342"/>
                  <a:pt x="-9057" y="994011"/>
                  <a:pt x="0" y="730800"/>
                </a:cubicBezTo>
                <a:cubicBezTo>
                  <a:pt x="9057" y="467589"/>
                  <a:pt x="1005" y="165769"/>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Was passiert?/ Was macht jemand?</a:t>
            </a:r>
          </a:p>
        </p:txBody>
      </p:sp>
      <p:pic>
        <p:nvPicPr>
          <p:cNvPr id="17" name="Grafik 16">
            <a:extLst>
              <a:ext uri="{FF2B5EF4-FFF2-40B4-BE49-F238E27FC236}">
                <a16:creationId xmlns:a16="http://schemas.microsoft.com/office/drawing/2014/main" id="{FC964C34-912B-4DAA-85B1-530CA9062367}"/>
              </a:ext>
            </a:extLst>
          </p:cNvPr>
          <p:cNvPicPr>
            <a:picLocks noChangeAspect="1"/>
          </p:cNvPicPr>
          <p:nvPr/>
        </p:nvPicPr>
        <p:blipFill>
          <a:blip r:embed="rId3"/>
          <a:stretch>
            <a:fillRect/>
          </a:stretch>
        </p:blipFill>
        <p:spPr>
          <a:xfrm>
            <a:off x="3643960" y="4777712"/>
            <a:ext cx="2618078" cy="1158301"/>
          </a:xfrm>
          <a:prstGeom prst="rect">
            <a:avLst/>
          </a:prstGeom>
        </p:spPr>
      </p:pic>
      <p:pic>
        <p:nvPicPr>
          <p:cNvPr id="21" name="Grafik 20">
            <a:extLst>
              <a:ext uri="{FF2B5EF4-FFF2-40B4-BE49-F238E27FC236}">
                <a16:creationId xmlns:a16="http://schemas.microsoft.com/office/drawing/2014/main" id="{0F657BF3-429A-747A-9860-0F2FDABD944A}"/>
              </a:ext>
            </a:extLst>
          </p:cNvPr>
          <p:cNvPicPr>
            <a:picLocks noChangeAspect="1"/>
          </p:cNvPicPr>
          <p:nvPr/>
        </p:nvPicPr>
        <p:blipFill>
          <a:blip r:embed="rId4"/>
          <a:stretch>
            <a:fillRect/>
          </a:stretch>
        </p:blipFill>
        <p:spPr>
          <a:xfrm>
            <a:off x="7015801" y="4755697"/>
            <a:ext cx="2518480" cy="1556782"/>
          </a:xfrm>
          <a:prstGeom prst="rect">
            <a:avLst/>
          </a:prstGeom>
        </p:spPr>
      </p:pic>
      <p:sp>
        <p:nvSpPr>
          <p:cNvPr id="22" name="Rechteck 21">
            <a:extLst>
              <a:ext uri="{FF2B5EF4-FFF2-40B4-BE49-F238E27FC236}">
                <a16:creationId xmlns:a16="http://schemas.microsoft.com/office/drawing/2014/main" id="{CA52FDC3-3008-D165-E934-8B9F307BFB94}"/>
              </a:ext>
            </a:extLst>
          </p:cNvPr>
          <p:cNvSpPr/>
          <p:nvPr/>
        </p:nvSpPr>
        <p:spPr>
          <a:xfrm>
            <a:off x="7015801" y="4748953"/>
            <a:ext cx="573719" cy="66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4963E713-B261-F750-D4EC-CDBF72A410FC}"/>
              </a:ext>
            </a:extLst>
          </p:cNvPr>
          <p:cNvPicPr>
            <a:picLocks noChangeAspect="1"/>
          </p:cNvPicPr>
          <p:nvPr/>
        </p:nvPicPr>
        <p:blipFill>
          <a:blip r:embed="rId5"/>
          <a:stretch>
            <a:fillRect/>
          </a:stretch>
        </p:blipFill>
        <p:spPr>
          <a:xfrm>
            <a:off x="700937" y="4598123"/>
            <a:ext cx="2472996" cy="639753"/>
          </a:xfrm>
          <a:prstGeom prst="rect">
            <a:avLst/>
          </a:prstGeom>
        </p:spPr>
      </p:pic>
      <p:sp>
        <p:nvSpPr>
          <p:cNvPr id="25" name="Rechteck 24">
            <a:extLst>
              <a:ext uri="{FF2B5EF4-FFF2-40B4-BE49-F238E27FC236}">
                <a16:creationId xmlns:a16="http://schemas.microsoft.com/office/drawing/2014/main" id="{7A481D2A-FFF7-5B41-6C63-D5DE93885B8E}"/>
              </a:ext>
            </a:extLst>
          </p:cNvPr>
          <p:cNvSpPr/>
          <p:nvPr/>
        </p:nvSpPr>
        <p:spPr>
          <a:xfrm>
            <a:off x="729458" y="4554096"/>
            <a:ext cx="573719" cy="66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9EB0423-AE56-BA23-A077-E83A7929C298}"/>
              </a:ext>
            </a:extLst>
          </p:cNvPr>
          <p:cNvSpPr/>
          <p:nvPr/>
        </p:nvSpPr>
        <p:spPr>
          <a:xfrm>
            <a:off x="2545080" y="5115341"/>
            <a:ext cx="519713" cy="2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8228E788-CEB8-C5FF-7A43-352EDBA0EB27}"/>
              </a:ext>
            </a:extLst>
          </p:cNvPr>
          <p:cNvPicPr>
            <a:picLocks noChangeAspect="1"/>
          </p:cNvPicPr>
          <p:nvPr/>
        </p:nvPicPr>
        <p:blipFill>
          <a:blip r:embed="rId6"/>
          <a:stretch>
            <a:fillRect/>
          </a:stretch>
        </p:blipFill>
        <p:spPr>
          <a:xfrm>
            <a:off x="6884135" y="3134139"/>
            <a:ext cx="2402170" cy="589722"/>
          </a:xfrm>
          <a:prstGeom prst="rect">
            <a:avLst/>
          </a:prstGeom>
        </p:spPr>
      </p:pic>
      <p:sp>
        <p:nvSpPr>
          <p:cNvPr id="29" name="Rechteck 28">
            <a:extLst>
              <a:ext uri="{FF2B5EF4-FFF2-40B4-BE49-F238E27FC236}">
                <a16:creationId xmlns:a16="http://schemas.microsoft.com/office/drawing/2014/main" id="{0A79E6EC-03A2-D474-88C6-D44F9F9D85CB}"/>
              </a:ext>
            </a:extLst>
          </p:cNvPr>
          <p:cNvSpPr/>
          <p:nvPr/>
        </p:nvSpPr>
        <p:spPr>
          <a:xfrm>
            <a:off x="6884135" y="3104694"/>
            <a:ext cx="1467385" cy="60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DD32980C-2E7A-5AA3-5759-8E6B7B143D41}"/>
              </a:ext>
            </a:extLst>
          </p:cNvPr>
          <p:cNvPicPr>
            <a:picLocks noChangeAspect="1"/>
          </p:cNvPicPr>
          <p:nvPr/>
        </p:nvPicPr>
        <p:blipFill>
          <a:blip r:embed="rId7"/>
          <a:stretch>
            <a:fillRect/>
          </a:stretch>
        </p:blipFill>
        <p:spPr>
          <a:xfrm>
            <a:off x="3751669" y="3127554"/>
            <a:ext cx="2490374" cy="583765"/>
          </a:xfrm>
          <a:prstGeom prst="rect">
            <a:avLst/>
          </a:prstGeom>
        </p:spPr>
      </p:pic>
      <p:pic>
        <p:nvPicPr>
          <p:cNvPr id="33" name="Grafik 32">
            <a:extLst>
              <a:ext uri="{FF2B5EF4-FFF2-40B4-BE49-F238E27FC236}">
                <a16:creationId xmlns:a16="http://schemas.microsoft.com/office/drawing/2014/main" id="{D937D6CE-DB74-1086-0CA6-F601842C1084}"/>
              </a:ext>
            </a:extLst>
          </p:cNvPr>
          <p:cNvPicPr>
            <a:picLocks noChangeAspect="1"/>
          </p:cNvPicPr>
          <p:nvPr/>
        </p:nvPicPr>
        <p:blipFill>
          <a:blip r:embed="rId8"/>
          <a:stretch>
            <a:fillRect/>
          </a:stretch>
        </p:blipFill>
        <p:spPr>
          <a:xfrm>
            <a:off x="6632621" y="1655805"/>
            <a:ext cx="2802599" cy="611378"/>
          </a:xfrm>
          <a:prstGeom prst="rect">
            <a:avLst/>
          </a:prstGeom>
        </p:spPr>
      </p:pic>
      <p:pic>
        <p:nvPicPr>
          <p:cNvPr id="35" name="Grafik 34">
            <a:extLst>
              <a:ext uri="{FF2B5EF4-FFF2-40B4-BE49-F238E27FC236}">
                <a16:creationId xmlns:a16="http://schemas.microsoft.com/office/drawing/2014/main" id="{A24A8041-59C6-2F7E-03C7-C0E248AE43B2}"/>
              </a:ext>
            </a:extLst>
          </p:cNvPr>
          <p:cNvPicPr>
            <a:picLocks noChangeAspect="1"/>
          </p:cNvPicPr>
          <p:nvPr/>
        </p:nvPicPr>
        <p:blipFill>
          <a:blip r:embed="rId9"/>
          <a:stretch>
            <a:fillRect/>
          </a:stretch>
        </p:blipFill>
        <p:spPr>
          <a:xfrm>
            <a:off x="388846" y="1655872"/>
            <a:ext cx="2781932" cy="572133"/>
          </a:xfrm>
          <a:prstGeom prst="rect">
            <a:avLst/>
          </a:prstGeom>
        </p:spPr>
      </p:pic>
      <p:sp>
        <p:nvSpPr>
          <p:cNvPr id="36" name="Rechteck 35">
            <a:extLst>
              <a:ext uri="{FF2B5EF4-FFF2-40B4-BE49-F238E27FC236}">
                <a16:creationId xmlns:a16="http://schemas.microsoft.com/office/drawing/2014/main" id="{7E7552F5-F5DA-F42E-D8A2-3D46D576CCAA}"/>
              </a:ext>
            </a:extLst>
          </p:cNvPr>
          <p:cNvSpPr/>
          <p:nvPr/>
        </p:nvSpPr>
        <p:spPr>
          <a:xfrm>
            <a:off x="501415" y="1578942"/>
            <a:ext cx="2119865" cy="120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AB4EFCF8-A837-9499-EB29-8E8F34F19EF0}"/>
              </a:ext>
            </a:extLst>
          </p:cNvPr>
          <p:cNvPicPr>
            <a:picLocks noChangeAspect="1"/>
          </p:cNvPicPr>
          <p:nvPr/>
        </p:nvPicPr>
        <p:blipFill>
          <a:blip r:embed="rId10"/>
          <a:stretch>
            <a:fillRect/>
          </a:stretch>
        </p:blipFill>
        <p:spPr>
          <a:xfrm>
            <a:off x="434246" y="3156103"/>
            <a:ext cx="2709844" cy="606920"/>
          </a:xfrm>
          <a:prstGeom prst="rect">
            <a:avLst/>
          </a:prstGeom>
        </p:spPr>
      </p:pic>
      <p:sp>
        <p:nvSpPr>
          <p:cNvPr id="39" name="Rechteck 38">
            <a:extLst>
              <a:ext uri="{FF2B5EF4-FFF2-40B4-BE49-F238E27FC236}">
                <a16:creationId xmlns:a16="http://schemas.microsoft.com/office/drawing/2014/main" id="{46D2371B-35EC-D788-DD85-DBAEEA0C0C41}"/>
              </a:ext>
            </a:extLst>
          </p:cNvPr>
          <p:cNvSpPr/>
          <p:nvPr/>
        </p:nvSpPr>
        <p:spPr>
          <a:xfrm>
            <a:off x="1481341" y="3718939"/>
            <a:ext cx="1609110" cy="11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a:extLst>
              <a:ext uri="{FF2B5EF4-FFF2-40B4-BE49-F238E27FC236}">
                <a16:creationId xmlns:a16="http://schemas.microsoft.com/office/drawing/2014/main" id="{E0521DCE-CFF5-C8C9-7F8C-47937D316071}"/>
              </a:ext>
            </a:extLst>
          </p:cNvPr>
          <p:cNvPicPr>
            <a:picLocks noChangeAspect="1"/>
          </p:cNvPicPr>
          <p:nvPr/>
        </p:nvPicPr>
        <p:blipFill>
          <a:blip r:embed="rId11"/>
          <a:stretch>
            <a:fillRect/>
          </a:stretch>
        </p:blipFill>
        <p:spPr>
          <a:xfrm>
            <a:off x="3598647" y="1682545"/>
            <a:ext cx="2695872" cy="589722"/>
          </a:xfrm>
          <a:prstGeom prst="rect">
            <a:avLst/>
          </a:prstGeom>
        </p:spPr>
      </p:pic>
      <p:sp>
        <p:nvSpPr>
          <p:cNvPr id="42" name="Rechteck 41">
            <a:extLst>
              <a:ext uri="{FF2B5EF4-FFF2-40B4-BE49-F238E27FC236}">
                <a16:creationId xmlns:a16="http://schemas.microsoft.com/office/drawing/2014/main" id="{19E189DD-DC81-B99D-6D01-12CCF9AFA02E}"/>
              </a:ext>
            </a:extLst>
          </p:cNvPr>
          <p:cNvSpPr/>
          <p:nvPr/>
        </p:nvSpPr>
        <p:spPr>
          <a:xfrm>
            <a:off x="5783580" y="2205145"/>
            <a:ext cx="475594" cy="212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4B45032A-0E98-8730-287C-EAD8562419AD}"/>
              </a:ext>
            </a:extLst>
          </p:cNvPr>
          <p:cNvSpPr/>
          <p:nvPr/>
        </p:nvSpPr>
        <p:spPr>
          <a:xfrm>
            <a:off x="3702688" y="1514959"/>
            <a:ext cx="686431" cy="212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04BB71EC-7C64-9B7A-28D3-468CBA9E31A6}"/>
              </a:ext>
            </a:extLst>
          </p:cNvPr>
          <p:cNvSpPr txBox="1">
            <a:spLocks noGrp="1" noRot="1" noMove="1" noResize="1" noEditPoints="1" noAdjustHandles="1" noChangeArrowheads="1" noChangeShapeType="1"/>
          </p:cNvSpPr>
          <p:nvPr/>
        </p:nvSpPr>
        <p:spPr>
          <a:xfrm>
            <a:off x="5168521" y="6628391"/>
            <a:ext cx="4737479" cy="230832"/>
          </a:xfrm>
          <a:prstGeom prst="rect">
            <a:avLst/>
          </a:prstGeom>
          <a:noFill/>
        </p:spPr>
        <p:txBody>
          <a:bodyPr wrap="square">
            <a:spAutoFit/>
          </a:bodyPr>
          <a:lstStyle/>
          <a:p>
            <a:pPr algn="r"/>
            <a:r>
              <a:rPr lang="de-DE" sz="9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9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12">
                  <a:extLst>
                    <a:ext uri="{A12FA001-AC4F-418D-AE19-62706E023703}">
                      <ahyp:hlinkClr xmlns:ahyp="http://schemas.microsoft.com/office/drawing/2018/hyperlinkcolor" val="tx"/>
                    </a:ext>
                  </a:extLst>
                </a:hlinkClick>
              </a:rPr>
              <a:t>https://diefraumitdemdromedar.de</a:t>
            </a:r>
            <a:r>
              <a:rPr lang="de-DE" sz="9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900" dirty="0">
              <a:solidFill>
                <a:schemeClr val="tx2"/>
              </a:solidFill>
            </a:endParaRPr>
          </a:p>
        </p:txBody>
      </p:sp>
    </p:spTree>
    <p:extLst>
      <p:ext uri="{BB962C8B-B14F-4D97-AF65-F5344CB8AC3E}">
        <p14:creationId xmlns:p14="http://schemas.microsoft.com/office/powerpoint/2010/main" val="318846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D6EB2-4F91-8339-EE59-01B72B37CA05}"/>
              </a:ext>
            </a:extLst>
          </p:cNvPr>
          <p:cNvSpPr>
            <a:spLocks noGrp="1"/>
          </p:cNvSpPr>
          <p:nvPr>
            <p:ph type="title"/>
          </p:nvPr>
        </p:nvSpPr>
        <p:spPr>
          <a:xfrm>
            <a:off x="681038" y="691922"/>
            <a:ext cx="3647122" cy="572133"/>
          </a:xfrm>
        </p:spPr>
        <p:txBody>
          <a:bodyPr>
            <a:normAutofit/>
          </a:bodyPr>
          <a:lstStyle/>
          <a:p>
            <a:r>
              <a:rPr lang="de-DE" sz="1600" b="1" dirty="0"/>
              <a:t>Lösung zu Aufgabe 4</a:t>
            </a:r>
          </a:p>
        </p:txBody>
      </p:sp>
      <p:pic>
        <p:nvPicPr>
          <p:cNvPr id="6" name="Picture 1">
            <a:extLst>
              <a:ext uri="{FF2B5EF4-FFF2-40B4-BE49-F238E27FC236}">
                <a16:creationId xmlns:a16="http://schemas.microsoft.com/office/drawing/2014/main" id="{2EFBB66C-6040-4DC5-72E4-A8595ED62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8" r="33727" b="87263"/>
          <a:stretch/>
        </p:blipFill>
        <p:spPr bwMode="auto">
          <a:xfrm>
            <a:off x="681038" y="156272"/>
            <a:ext cx="3807142" cy="74267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a:extLst>
              <a:ext uri="{FF2B5EF4-FFF2-40B4-BE49-F238E27FC236}">
                <a16:creationId xmlns:a16="http://schemas.microsoft.com/office/drawing/2014/main" id="{8E16A685-6304-622F-CC88-3E8FA65870C9}"/>
              </a:ext>
            </a:extLst>
          </p:cNvPr>
          <p:cNvGrpSpPr/>
          <p:nvPr/>
        </p:nvGrpSpPr>
        <p:grpSpPr>
          <a:xfrm>
            <a:off x="470779" y="1231615"/>
            <a:ext cx="8964441" cy="1275662"/>
            <a:chOff x="512701" y="1230975"/>
            <a:chExt cx="8964441" cy="1275662"/>
          </a:xfrm>
        </p:grpSpPr>
        <p:sp>
          <p:nvSpPr>
            <p:cNvPr id="7" name="Textfeld 6">
              <a:extLst>
                <a:ext uri="{FF2B5EF4-FFF2-40B4-BE49-F238E27FC236}">
                  <a16:creationId xmlns:a16="http://schemas.microsoft.com/office/drawing/2014/main" id="{28CA25E0-BA30-EC49-01E7-EE80EE4EE24B}"/>
                </a:ext>
              </a:extLst>
            </p:cNvPr>
            <p:cNvSpPr txBox="1"/>
            <p:nvPr/>
          </p:nvSpPr>
          <p:spPr>
            <a:xfrm>
              <a:off x="512701" y="1246637"/>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Wo?</a:t>
              </a:r>
            </a:p>
          </p:txBody>
        </p:sp>
        <p:sp>
          <p:nvSpPr>
            <p:cNvPr id="8" name="Textfeld 7">
              <a:extLst>
                <a:ext uri="{FF2B5EF4-FFF2-40B4-BE49-F238E27FC236}">
                  <a16:creationId xmlns:a16="http://schemas.microsoft.com/office/drawing/2014/main" id="{BDF9A2EB-F433-00CF-23CF-3ADCD5F43000}"/>
                </a:ext>
              </a:extLst>
            </p:cNvPr>
            <p:cNvSpPr txBox="1"/>
            <p:nvPr/>
          </p:nvSpPr>
          <p:spPr>
            <a:xfrm>
              <a:off x="3644921" y="1242780"/>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Wann?</a:t>
              </a:r>
            </a:p>
          </p:txBody>
        </p:sp>
        <p:sp>
          <p:nvSpPr>
            <p:cNvPr id="9" name="Textfeld 8">
              <a:extLst>
                <a:ext uri="{FF2B5EF4-FFF2-40B4-BE49-F238E27FC236}">
                  <a16:creationId xmlns:a16="http://schemas.microsoft.com/office/drawing/2014/main" id="{4C7C6AD6-1B7B-2D7E-F20D-BD71F3D42187}"/>
                </a:ext>
              </a:extLst>
            </p:cNvPr>
            <p:cNvSpPr txBox="1"/>
            <p:nvPr/>
          </p:nvSpPr>
          <p:spPr>
            <a:xfrm>
              <a:off x="6777142" y="1230975"/>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Warum?</a:t>
              </a:r>
            </a:p>
          </p:txBody>
        </p:sp>
      </p:grpSp>
      <p:grpSp>
        <p:nvGrpSpPr>
          <p:cNvPr id="19" name="Gruppieren 18">
            <a:extLst>
              <a:ext uri="{FF2B5EF4-FFF2-40B4-BE49-F238E27FC236}">
                <a16:creationId xmlns:a16="http://schemas.microsoft.com/office/drawing/2014/main" id="{01F36BC6-230A-4787-35A5-A20CA0BE5228}"/>
              </a:ext>
            </a:extLst>
          </p:cNvPr>
          <p:cNvGrpSpPr/>
          <p:nvPr/>
        </p:nvGrpSpPr>
        <p:grpSpPr>
          <a:xfrm>
            <a:off x="470779" y="2671006"/>
            <a:ext cx="8964441" cy="1268555"/>
            <a:chOff x="470779" y="2903561"/>
            <a:chExt cx="8964441" cy="1268555"/>
          </a:xfrm>
        </p:grpSpPr>
        <p:sp>
          <p:nvSpPr>
            <p:cNvPr id="10" name="Textfeld 9">
              <a:extLst>
                <a:ext uri="{FF2B5EF4-FFF2-40B4-BE49-F238E27FC236}">
                  <a16:creationId xmlns:a16="http://schemas.microsoft.com/office/drawing/2014/main" id="{1EDFB639-013A-5B7F-B12D-7EECB0BE6979}"/>
                </a:ext>
              </a:extLst>
            </p:cNvPr>
            <p:cNvSpPr txBox="1"/>
            <p:nvPr/>
          </p:nvSpPr>
          <p:spPr>
            <a:xfrm>
              <a:off x="470779" y="2912116"/>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Wie?</a:t>
              </a:r>
            </a:p>
          </p:txBody>
        </p:sp>
        <p:sp>
          <p:nvSpPr>
            <p:cNvPr id="11" name="Textfeld 10">
              <a:extLst>
                <a:ext uri="{FF2B5EF4-FFF2-40B4-BE49-F238E27FC236}">
                  <a16:creationId xmlns:a16="http://schemas.microsoft.com/office/drawing/2014/main" id="{ED0989CF-E301-2D53-404E-AAB4297B318B}"/>
                </a:ext>
              </a:extLst>
            </p:cNvPr>
            <p:cNvSpPr txBox="1"/>
            <p:nvPr/>
          </p:nvSpPr>
          <p:spPr>
            <a:xfrm>
              <a:off x="3589655" y="2903561"/>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Wessen?</a:t>
              </a:r>
            </a:p>
          </p:txBody>
        </p:sp>
        <p:sp>
          <p:nvSpPr>
            <p:cNvPr id="12" name="Textfeld 11">
              <a:extLst>
                <a:ext uri="{FF2B5EF4-FFF2-40B4-BE49-F238E27FC236}">
                  <a16:creationId xmlns:a16="http://schemas.microsoft.com/office/drawing/2014/main" id="{86EC9793-6463-8D00-16C0-C8CC6BE0A89A}"/>
                </a:ext>
              </a:extLst>
            </p:cNvPr>
            <p:cNvSpPr txBox="1"/>
            <p:nvPr/>
          </p:nvSpPr>
          <p:spPr>
            <a:xfrm>
              <a:off x="6735220" y="2903561"/>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Wem oder was?</a:t>
              </a:r>
            </a:p>
          </p:txBody>
        </p:sp>
      </p:grpSp>
      <p:sp>
        <p:nvSpPr>
          <p:cNvPr id="13" name="Textfeld 12">
            <a:extLst>
              <a:ext uri="{FF2B5EF4-FFF2-40B4-BE49-F238E27FC236}">
                <a16:creationId xmlns:a16="http://schemas.microsoft.com/office/drawing/2014/main" id="{88871EC1-7CF0-9B96-827F-01EECAC67F9E}"/>
              </a:ext>
            </a:extLst>
          </p:cNvPr>
          <p:cNvSpPr txBox="1"/>
          <p:nvPr/>
        </p:nvSpPr>
        <p:spPr>
          <a:xfrm>
            <a:off x="470779" y="4118953"/>
            <a:ext cx="2700000" cy="1260000"/>
          </a:xfrm>
          <a:custGeom>
            <a:avLst/>
            <a:gdLst>
              <a:gd name="connsiteX0" fmla="*/ 0 w 2700000"/>
              <a:gd name="connsiteY0" fmla="*/ 0 h 1260000"/>
              <a:gd name="connsiteX1" fmla="*/ 675000 w 2700000"/>
              <a:gd name="connsiteY1" fmla="*/ 0 h 1260000"/>
              <a:gd name="connsiteX2" fmla="*/ 1350000 w 2700000"/>
              <a:gd name="connsiteY2" fmla="*/ 0 h 1260000"/>
              <a:gd name="connsiteX3" fmla="*/ 2025000 w 2700000"/>
              <a:gd name="connsiteY3" fmla="*/ 0 h 1260000"/>
              <a:gd name="connsiteX4" fmla="*/ 2700000 w 2700000"/>
              <a:gd name="connsiteY4" fmla="*/ 0 h 1260000"/>
              <a:gd name="connsiteX5" fmla="*/ 2700000 w 2700000"/>
              <a:gd name="connsiteY5" fmla="*/ 592200 h 1260000"/>
              <a:gd name="connsiteX6" fmla="*/ 2700000 w 2700000"/>
              <a:gd name="connsiteY6" fmla="*/ 1260000 h 1260000"/>
              <a:gd name="connsiteX7" fmla="*/ 1971000 w 2700000"/>
              <a:gd name="connsiteY7" fmla="*/ 1260000 h 1260000"/>
              <a:gd name="connsiteX8" fmla="*/ 1296000 w 2700000"/>
              <a:gd name="connsiteY8" fmla="*/ 1260000 h 1260000"/>
              <a:gd name="connsiteX9" fmla="*/ 648000 w 2700000"/>
              <a:gd name="connsiteY9" fmla="*/ 1260000 h 1260000"/>
              <a:gd name="connsiteX10" fmla="*/ 0 w 2700000"/>
              <a:gd name="connsiteY10" fmla="*/ 1260000 h 1260000"/>
              <a:gd name="connsiteX11" fmla="*/ 0 w 2700000"/>
              <a:gd name="connsiteY11" fmla="*/ 655200 h 1260000"/>
              <a:gd name="connsiteX12" fmla="*/ 0 w 2700000"/>
              <a:gd name="connsiteY12"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0" h="126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96397" y="236011"/>
                  <a:pt x="2697837" y="428543"/>
                  <a:pt x="2700000" y="592200"/>
                </a:cubicBezTo>
                <a:cubicBezTo>
                  <a:pt x="2702163" y="755857"/>
                  <a:pt x="2668699" y="986815"/>
                  <a:pt x="2700000" y="1260000"/>
                </a:cubicBezTo>
                <a:cubicBezTo>
                  <a:pt x="2530271" y="1253864"/>
                  <a:pt x="2207313" y="1295805"/>
                  <a:pt x="1971000" y="1260000"/>
                </a:cubicBezTo>
                <a:cubicBezTo>
                  <a:pt x="1734687" y="1224195"/>
                  <a:pt x="1541904" y="1257274"/>
                  <a:pt x="1296000" y="1260000"/>
                </a:cubicBezTo>
                <a:cubicBezTo>
                  <a:pt x="1050096" y="1262726"/>
                  <a:pt x="941322" y="1232890"/>
                  <a:pt x="648000" y="1260000"/>
                </a:cubicBezTo>
                <a:cubicBezTo>
                  <a:pt x="354678" y="1287110"/>
                  <a:pt x="147044" y="1257824"/>
                  <a:pt x="0" y="1260000"/>
                </a:cubicBezTo>
                <a:cubicBezTo>
                  <a:pt x="-11529" y="1138543"/>
                  <a:pt x="-3530" y="828659"/>
                  <a:pt x="0" y="655200"/>
                </a:cubicBezTo>
                <a:cubicBezTo>
                  <a:pt x="3530" y="481741"/>
                  <a:pt x="12421" y="223406"/>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Wen oder was?</a:t>
            </a:r>
          </a:p>
        </p:txBody>
      </p:sp>
      <p:sp>
        <p:nvSpPr>
          <p:cNvPr id="14" name="Textfeld 13">
            <a:extLst>
              <a:ext uri="{FF2B5EF4-FFF2-40B4-BE49-F238E27FC236}">
                <a16:creationId xmlns:a16="http://schemas.microsoft.com/office/drawing/2014/main" id="{28D3FDC0-9202-0A79-3030-C06F401339B4}"/>
              </a:ext>
            </a:extLst>
          </p:cNvPr>
          <p:cNvSpPr txBox="1"/>
          <p:nvPr/>
        </p:nvSpPr>
        <p:spPr>
          <a:xfrm>
            <a:off x="3582034" y="4098592"/>
            <a:ext cx="2700000" cy="2520000"/>
          </a:xfrm>
          <a:custGeom>
            <a:avLst/>
            <a:gdLst>
              <a:gd name="connsiteX0" fmla="*/ 0 w 2700000"/>
              <a:gd name="connsiteY0" fmla="*/ 0 h 2520000"/>
              <a:gd name="connsiteX1" fmla="*/ 675000 w 2700000"/>
              <a:gd name="connsiteY1" fmla="*/ 0 h 2520000"/>
              <a:gd name="connsiteX2" fmla="*/ 1350000 w 2700000"/>
              <a:gd name="connsiteY2" fmla="*/ 0 h 2520000"/>
              <a:gd name="connsiteX3" fmla="*/ 2025000 w 2700000"/>
              <a:gd name="connsiteY3" fmla="*/ 0 h 2520000"/>
              <a:gd name="connsiteX4" fmla="*/ 2700000 w 2700000"/>
              <a:gd name="connsiteY4" fmla="*/ 0 h 2520000"/>
              <a:gd name="connsiteX5" fmla="*/ 2700000 w 2700000"/>
              <a:gd name="connsiteY5" fmla="*/ 554400 h 2520000"/>
              <a:gd name="connsiteX6" fmla="*/ 2700000 w 2700000"/>
              <a:gd name="connsiteY6" fmla="*/ 1108800 h 2520000"/>
              <a:gd name="connsiteX7" fmla="*/ 2700000 w 2700000"/>
              <a:gd name="connsiteY7" fmla="*/ 1789200 h 2520000"/>
              <a:gd name="connsiteX8" fmla="*/ 2700000 w 2700000"/>
              <a:gd name="connsiteY8" fmla="*/ 2520000 h 2520000"/>
              <a:gd name="connsiteX9" fmla="*/ 2052000 w 2700000"/>
              <a:gd name="connsiteY9" fmla="*/ 2520000 h 2520000"/>
              <a:gd name="connsiteX10" fmla="*/ 1404000 w 2700000"/>
              <a:gd name="connsiteY10" fmla="*/ 2520000 h 2520000"/>
              <a:gd name="connsiteX11" fmla="*/ 783000 w 2700000"/>
              <a:gd name="connsiteY11" fmla="*/ 2520000 h 2520000"/>
              <a:gd name="connsiteX12" fmla="*/ 0 w 2700000"/>
              <a:gd name="connsiteY12" fmla="*/ 2520000 h 2520000"/>
              <a:gd name="connsiteX13" fmla="*/ 0 w 2700000"/>
              <a:gd name="connsiteY13" fmla="*/ 1940400 h 2520000"/>
              <a:gd name="connsiteX14" fmla="*/ 0 w 2700000"/>
              <a:gd name="connsiteY14" fmla="*/ 1285200 h 2520000"/>
              <a:gd name="connsiteX15" fmla="*/ 0 w 2700000"/>
              <a:gd name="connsiteY15" fmla="*/ 730800 h 2520000"/>
              <a:gd name="connsiteX16" fmla="*/ 0 w 2700000"/>
              <a:gd name="connsiteY1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0000" h="252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86947" y="200606"/>
                  <a:pt x="2680827" y="360033"/>
                  <a:pt x="2700000" y="554400"/>
                </a:cubicBezTo>
                <a:cubicBezTo>
                  <a:pt x="2719173" y="748767"/>
                  <a:pt x="2698309" y="905973"/>
                  <a:pt x="2700000" y="1108800"/>
                </a:cubicBezTo>
                <a:cubicBezTo>
                  <a:pt x="2701691" y="1311627"/>
                  <a:pt x="2696294" y="1544557"/>
                  <a:pt x="2700000" y="1789200"/>
                </a:cubicBezTo>
                <a:cubicBezTo>
                  <a:pt x="2703706" y="2033843"/>
                  <a:pt x="2671155" y="2300922"/>
                  <a:pt x="2700000" y="2520000"/>
                </a:cubicBezTo>
                <a:cubicBezTo>
                  <a:pt x="2384151" y="2522362"/>
                  <a:pt x="2345322" y="2492890"/>
                  <a:pt x="2052000" y="2520000"/>
                </a:cubicBezTo>
                <a:cubicBezTo>
                  <a:pt x="1758678" y="2547110"/>
                  <a:pt x="1551044" y="2517824"/>
                  <a:pt x="1404000" y="2520000"/>
                </a:cubicBezTo>
                <a:cubicBezTo>
                  <a:pt x="1256956" y="2522176"/>
                  <a:pt x="1032672" y="2507499"/>
                  <a:pt x="783000" y="2520000"/>
                </a:cubicBezTo>
                <a:cubicBezTo>
                  <a:pt x="533328" y="2532501"/>
                  <a:pt x="379316" y="2488448"/>
                  <a:pt x="0" y="2520000"/>
                </a:cubicBezTo>
                <a:cubicBezTo>
                  <a:pt x="5666" y="2396690"/>
                  <a:pt x="3848" y="2118190"/>
                  <a:pt x="0" y="1940400"/>
                </a:cubicBezTo>
                <a:cubicBezTo>
                  <a:pt x="-3848" y="1762610"/>
                  <a:pt x="-17692" y="1458058"/>
                  <a:pt x="0" y="1285200"/>
                </a:cubicBezTo>
                <a:cubicBezTo>
                  <a:pt x="17692" y="1112342"/>
                  <a:pt x="-9057" y="994011"/>
                  <a:pt x="0" y="730800"/>
                </a:cubicBezTo>
                <a:cubicBezTo>
                  <a:pt x="9057" y="467589"/>
                  <a:pt x="1005" y="165769"/>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Wer oder was?</a:t>
            </a:r>
          </a:p>
        </p:txBody>
      </p:sp>
      <p:sp>
        <p:nvSpPr>
          <p:cNvPr id="15" name="Textfeld 14">
            <a:extLst>
              <a:ext uri="{FF2B5EF4-FFF2-40B4-BE49-F238E27FC236}">
                <a16:creationId xmlns:a16="http://schemas.microsoft.com/office/drawing/2014/main" id="{171D2548-FC4E-C27C-2423-66ABED31BF1E}"/>
              </a:ext>
            </a:extLst>
          </p:cNvPr>
          <p:cNvSpPr txBox="1"/>
          <p:nvPr/>
        </p:nvSpPr>
        <p:spPr>
          <a:xfrm>
            <a:off x="6735220" y="4098591"/>
            <a:ext cx="2700000" cy="2520000"/>
          </a:xfrm>
          <a:custGeom>
            <a:avLst/>
            <a:gdLst>
              <a:gd name="connsiteX0" fmla="*/ 0 w 2700000"/>
              <a:gd name="connsiteY0" fmla="*/ 0 h 2520000"/>
              <a:gd name="connsiteX1" fmla="*/ 675000 w 2700000"/>
              <a:gd name="connsiteY1" fmla="*/ 0 h 2520000"/>
              <a:gd name="connsiteX2" fmla="*/ 1350000 w 2700000"/>
              <a:gd name="connsiteY2" fmla="*/ 0 h 2520000"/>
              <a:gd name="connsiteX3" fmla="*/ 2025000 w 2700000"/>
              <a:gd name="connsiteY3" fmla="*/ 0 h 2520000"/>
              <a:gd name="connsiteX4" fmla="*/ 2700000 w 2700000"/>
              <a:gd name="connsiteY4" fmla="*/ 0 h 2520000"/>
              <a:gd name="connsiteX5" fmla="*/ 2700000 w 2700000"/>
              <a:gd name="connsiteY5" fmla="*/ 554400 h 2520000"/>
              <a:gd name="connsiteX6" fmla="*/ 2700000 w 2700000"/>
              <a:gd name="connsiteY6" fmla="*/ 1108800 h 2520000"/>
              <a:gd name="connsiteX7" fmla="*/ 2700000 w 2700000"/>
              <a:gd name="connsiteY7" fmla="*/ 1789200 h 2520000"/>
              <a:gd name="connsiteX8" fmla="*/ 2700000 w 2700000"/>
              <a:gd name="connsiteY8" fmla="*/ 2520000 h 2520000"/>
              <a:gd name="connsiteX9" fmla="*/ 2052000 w 2700000"/>
              <a:gd name="connsiteY9" fmla="*/ 2520000 h 2520000"/>
              <a:gd name="connsiteX10" fmla="*/ 1404000 w 2700000"/>
              <a:gd name="connsiteY10" fmla="*/ 2520000 h 2520000"/>
              <a:gd name="connsiteX11" fmla="*/ 783000 w 2700000"/>
              <a:gd name="connsiteY11" fmla="*/ 2520000 h 2520000"/>
              <a:gd name="connsiteX12" fmla="*/ 0 w 2700000"/>
              <a:gd name="connsiteY12" fmla="*/ 2520000 h 2520000"/>
              <a:gd name="connsiteX13" fmla="*/ 0 w 2700000"/>
              <a:gd name="connsiteY13" fmla="*/ 1940400 h 2520000"/>
              <a:gd name="connsiteX14" fmla="*/ 0 w 2700000"/>
              <a:gd name="connsiteY14" fmla="*/ 1285200 h 2520000"/>
              <a:gd name="connsiteX15" fmla="*/ 0 w 2700000"/>
              <a:gd name="connsiteY15" fmla="*/ 730800 h 2520000"/>
              <a:gd name="connsiteX16" fmla="*/ 0 w 2700000"/>
              <a:gd name="connsiteY1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0000" h="2520000" extrusionOk="0">
                <a:moveTo>
                  <a:pt x="0" y="0"/>
                </a:moveTo>
                <a:cubicBezTo>
                  <a:pt x="327643" y="-21933"/>
                  <a:pt x="385349" y="-12663"/>
                  <a:pt x="675000" y="0"/>
                </a:cubicBezTo>
                <a:cubicBezTo>
                  <a:pt x="964651" y="12663"/>
                  <a:pt x="1136538" y="28001"/>
                  <a:pt x="1350000" y="0"/>
                </a:cubicBezTo>
                <a:cubicBezTo>
                  <a:pt x="1563462" y="-28001"/>
                  <a:pt x="1836064" y="23292"/>
                  <a:pt x="2025000" y="0"/>
                </a:cubicBezTo>
                <a:cubicBezTo>
                  <a:pt x="2213936" y="-23292"/>
                  <a:pt x="2493172" y="-33516"/>
                  <a:pt x="2700000" y="0"/>
                </a:cubicBezTo>
                <a:cubicBezTo>
                  <a:pt x="2686947" y="200606"/>
                  <a:pt x="2680827" y="360033"/>
                  <a:pt x="2700000" y="554400"/>
                </a:cubicBezTo>
                <a:cubicBezTo>
                  <a:pt x="2719173" y="748767"/>
                  <a:pt x="2698309" y="905973"/>
                  <a:pt x="2700000" y="1108800"/>
                </a:cubicBezTo>
                <a:cubicBezTo>
                  <a:pt x="2701691" y="1311627"/>
                  <a:pt x="2696294" y="1544557"/>
                  <a:pt x="2700000" y="1789200"/>
                </a:cubicBezTo>
                <a:cubicBezTo>
                  <a:pt x="2703706" y="2033843"/>
                  <a:pt x="2671155" y="2300922"/>
                  <a:pt x="2700000" y="2520000"/>
                </a:cubicBezTo>
                <a:cubicBezTo>
                  <a:pt x="2384151" y="2522362"/>
                  <a:pt x="2345322" y="2492890"/>
                  <a:pt x="2052000" y="2520000"/>
                </a:cubicBezTo>
                <a:cubicBezTo>
                  <a:pt x="1758678" y="2547110"/>
                  <a:pt x="1551044" y="2517824"/>
                  <a:pt x="1404000" y="2520000"/>
                </a:cubicBezTo>
                <a:cubicBezTo>
                  <a:pt x="1256956" y="2522176"/>
                  <a:pt x="1032672" y="2507499"/>
                  <a:pt x="783000" y="2520000"/>
                </a:cubicBezTo>
                <a:cubicBezTo>
                  <a:pt x="533328" y="2532501"/>
                  <a:pt x="379316" y="2488448"/>
                  <a:pt x="0" y="2520000"/>
                </a:cubicBezTo>
                <a:cubicBezTo>
                  <a:pt x="5666" y="2396690"/>
                  <a:pt x="3848" y="2118190"/>
                  <a:pt x="0" y="1940400"/>
                </a:cubicBezTo>
                <a:cubicBezTo>
                  <a:pt x="-3848" y="1762610"/>
                  <a:pt x="-17692" y="1458058"/>
                  <a:pt x="0" y="1285200"/>
                </a:cubicBezTo>
                <a:cubicBezTo>
                  <a:pt x="17692" y="1112342"/>
                  <a:pt x="-9057" y="994011"/>
                  <a:pt x="0" y="730800"/>
                </a:cubicBezTo>
                <a:cubicBezTo>
                  <a:pt x="9057" y="467589"/>
                  <a:pt x="1005" y="165769"/>
                  <a:pt x="0" y="0"/>
                </a:cubicBezTo>
                <a:close/>
              </a:path>
            </a:pathLst>
          </a:custGeom>
          <a:noFill/>
          <a:ln w="28575">
            <a:solidFill>
              <a:schemeClr val="bg1">
                <a:lumMod val="50000"/>
              </a:schemeClr>
            </a:solidFill>
            <a:extLst>
              <a:ext uri="{C807C97D-BFC1-408E-A445-0C87EB9F89A2}">
                <ask:lineSketchStyleProps xmlns:ask="http://schemas.microsoft.com/office/drawing/2018/sketchyshapes" sd="1434776513">
                  <a:prstGeom prst="rect">
                    <a:avLst/>
                  </a:prstGeom>
                  <ask:type>
                    <ask:lineSketchFreehand/>
                  </ask:type>
                </ask:lineSketchStyleProps>
              </a:ext>
            </a:extLst>
          </a:ln>
        </p:spPr>
        <p:txBody>
          <a:bodyPr wrap="square" rtlCol="0" anchor="t">
            <a:spAutoFit/>
          </a:bodyPr>
          <a:lstStyle/>
          <a:p>
            <a:pPr algn="ctr"/>
            <a:r>
              <a:rPr lang="de-DE" dirty="0"/>
              <a:t>Was passiert?/ Was macht jemand?</a:t>
            </a:r>
          </a:p>
        </p:txBody>
      </p:sp>
      <p:pic>
        <p:nvPicPr>
          <p:cNvPr id="17" name="Grafik 16">
            <a:extLst>
              <a:ext uri="{FF2B5EF4-FFF2-40B4-BE49-F238E27FC236}">
                <a16:creationId xmlns:a16="http://schemas.microsoft.com/office/drawing/2014/main" id="{FC964C34-912B-4DAA-85B1-530CA9062367}"/>
              </a:ext>
            </a:extLst>
          </p:cNvPr>
          <p:cNvPicPr>
            <a:picLocks noChangeAspect="1"/>
          </p:cNvPicPr>
          <p:nvPr/>
        </p:nvPicPr>
        <p:blipFill>
          <a:blip r:embed="rId3"/>
          <a:stretch>
            <a:fillRect/>
          </a:stretch>
        </p:blipFill>
        <p:spPr>
          <a:xfrm>
            <a:off x="3643960" y="4777712"/>
            <a:ext cx="2618078" cy="1158301"/>
          </a:xfrm>
          <a:prstGeom prst="rect">
            <a:avLst/>
          </a:prstGeom>
        </p:spPr>
      </p:pic>
      <p:pic>
        <p:nvPicPr>
          <p:cNvPr id="21" name="Grafik 20">
            <a:extLst>
              <a:ext uri="{FF2B5EF4-FFF2-40B4-BE49-F238E27FC236}">
                <a16:creationId xmlns:a16="http://schemas.microsoft.com/office/drawing/2014/main" id="{0F657BF3-429A-747A-9860-0F2FDABD944A}"/>
              </a:ext>
            </a:extLst>
          </p:cNvPr>
          <p:cNvPicPr>
            <a:picLocks noChangeAspect="1"/>
          </p:cNvPicPr>
          <p:nvPr/>
        </p:nvPicPr>
        <p:blipFill>
          <a:blip r:embed="rId4"/>
          <a:stretch>
            <a:fillRect/>
          </a:stretch>
        </p:blipFill>
        <p:spPr>
          <a:xfrm>
            <a:off x="7015801" y="4755697"/>
            <a:ext cx="2518480" cy="1556782"/>
          </a:xfrm>
          <a:prstGeom prst="rect">
            <a:avLst/>
          </a:prstGeom>
        </p:spPr>
      </p:pic>
      <p:sp>
        <p:nvSpPr>
          <p:cNvPr id="22" name="Rechteck 21">
            <a:extLst>
              <a:ext uri="{FF2B5EF4-FFF2-40B4-BE49-F238E27FC236}">
                <a16:creationId xmlns:a16="http://schemas.microsoft.com/office/drawing/2014/main" id="{CA52FDC3-3008-D165-E934-8B9F307BFB94}"/>
              </a:ext>
            </a:extLst>
          </p:cNvPr>
          <p:cNvSpPr/>
          <p:nvPr/>
        </p:nvSpPr>
        <p:spPr>
          <a:xfrm>
            <a:off x="7015801" y="4748953"/>
            <a:ext cx="573719" cy="66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4963E713-B261-F750-D4EC-CDBF72A410FC}"/>
              </a:ext>
            </a:extLst>
          </p:cNvPr>
          <p:cNvPicPr>
            <a:picLocks noChangeAspect="1"/>
          </p:cNvPicPr>
          <p:nvPr/>
        </p:nvPicPr>
        <p:blipFill>
          <a:blip r:embed="rId5"/>
          <a:stretch>
            <a:fillRect/>
          </a:stretch>
        </p:blipFill>
        <p:spPr>
          <a:xfrm>
            <a:off x="700937" y="4598123"/>
            <a:ext cx="2472996" cy="639753"/>
          </a:xfrm>
          <a:prstGeom prst="rect">
            <a:avLst/>
          </a:prstGeom>
        </p:spPr>
      </p:pic>
      <p:sp>
        <p:nvSpPr>
          <p:cNvPr id="25" name="Rechteck 24">
            <a:extLst>
              <a:ext uri="{FF2B5EF4-FFF2-40B4-BE49-F238E27FC236}">
                <a16:creationId xmlns:a16="http://schemas.microsoft.com/office/drawing/2014/main" id="{7A481D2A-FFF7-5B41-6C63-D5DE93885B8E}"/>
              </a:ext>
            </a:extLst>
          </p:cNvPr>
          <p:cNvSpPr/>
          <p:nvPr/>
        </p:nvSpPr>
        <p:spPr>
          <a:xfrm>
            <a:off x="729458" y="4554096"/>
            <a:ext cx="573719" cy="66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9EB0423-AE56-BA23-A077-E83A7929C298}"/>
              </a:ext>
            </a:extLst>
          </p:cNvPr>
          <p:cNvSpPr/>
          <p:nvPr/>
        </p:nvSpPr>
        <p:spPr>
          <a:xfrm>
            <a:off x="2545080" y="5115341"/>
            <a:ext cx="519713" cy="2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8228E788-CEB8-C5FF-7A43-352EDBA0EB27}"/>
              </a:ext>
            </a:extLst>
          </p:cNvPr>
          <p:cNvPicPr>
            <a:picLocks noChangeAspect="1"/>
          </p:cNvPicPr>
          <p:nvPr/>
        </p:nvPicPr>
        <p:blipFill>
          <a:blip r:embed="rId6"/>
          <a:stretch>
            <a:fillRect/>
          </a:stretch>
        </p:blipFill>
        <p:spPr>
          <a:xfrm>
            <a:off x="6884135" y="3134139"/>
            <a:ext cx="2402170" cy="589722"/>
          </a:xfrm>
          <a:prstGeom prst="rect">
            <a:avLst/>
          </a:prstGeom>
        </p:spPr>
      </p:pic>
      <p:sp>
        <p:nvSpPr>
          <p:cNvPr id="29" name="Rechteck 28">
            <a:extLst>
              <a:ext uri="{FF2B5EF4-FFF2-40B4-BE49-F238E27FC236}">
                <a16:creationId xmlns:a16="http://schemas.microsoft.com/office/drawing/2014/main" id="{0A79E6EC-03A2-D474-88C6-D44F9F9D85CB}"/>
              </a:ext>
            </a:extLst>
          </p:cNvPr>
          <p:cNvSpPr/>
          <p:nvPr/>
        </p:nvSpPr>
        <p:spPr>
          <a:xfrm>
            <a:off x="6884135" y="3104694"/>
            <a:ext cx="1467385" cy="60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DD32980C-2E7A-5AA3-5759-8E6B7B143D41}"/>
              </a:ext>
            </a:extLst>
          </p:cNvPr>
          <p:cNvPicPr>
            <a:picLocks noChangeAspect="1"/>
          </p:cNvPicPr>
          <p:nvPr/>
        </p:nvPicPr>
        <p:blipFill>
          <a:blip r:embed="rId7"/>
          <a:stretch>
            <a:fillRect/>
          </a:stretch>
        </p:blipFill>
        <p:spPr>
          <a:xfrm>
            <a:off x="3751669" y="3127554"/>
            <a:ext cx="2490374" cy="583765"/>
          </a:xfrm>
          <a:prstGeom prst="rect">
            <a:avLst/>
          </a:prstGeom>
        </p:spPr>
      </p:pic>
      <p:pic>
        <p:nvPicPr>
          <p:cNvPr id="33" name="Grafik 32">
            <a:extLst>
              <a:ext uri="{FF2B5EF4-FFF2-40B4-BE49-F238E27FC236}">
                <a16:creationId xmlns:a16="http://schemas.microsoft.com/office/drawing/2014/main" id="{D937D6CE-DB74-1086-0CA6-F601842C1084}"/>
              </a:ext>
            </a:extLst>
          </p:cNvPr>
          <p:cNvPicPr>
            <a:picLocks noChangeAspect="1"/>
          </p:cNvPicPr>
          <p:nvPr/>
        </p:nvPicPr>
        <p:blipFill>
          <a:blip r:embed="rId8"/>
          <a:stretch>
            <a:fillRect/>
          </a:stretch>
        </p:blipFill>
        <p:spPr>
          <a:xfrm>
            <a:off x="6632621" y="1655805"/>
            <a:ext cx="2802599" cy="611378"/>
          </a:xfrm>
          <a:prstGeom prst="rect">
            <a:avLst/>
          </a:prstGeom>
        </p:spPr>
      </p:pic>
      <p:pic>
        <p:nvPicPr>
          <p:cNvPr id="35" name="Grafik 34">
            <a:extLst>
              <a:ext uri="{FF2B5EF4-FFF2-40B4-BE49-F238E27FC236}">
                <a16:creationId xmlns:a16="http://schemas.microsoft.com/office/drawing/2014/main" id="{A24A8041-59C6-2F7E-03C7-C0E248AE43B2}"/>
              </a:ext>
            </a:extLst>
          </p:cNvPr>
          <p:cNvPicPr>
            <a:picLocks noChangeAspect="1"/>
          </p:cNvPicPr>
          <p:nvPr/>
        </p:nvPicPr>
        <p:blipFill>
          <a:blip r:embed="rId9"/>
          <a:stretch>
            <a:fillRect/>
          </a:stretch>
        </p:blipFill>
        <p:spPr>
          <a:xfrm>
            <a:off x="388846" y="1655872"/>
            <a:ext cx="2781932" cy="572133"/>
          </a:xfrm>
          <a:prstGeom prst="rect">
            <a:avLst/>
          </a:prstGeom>
        </p:spPr>
      </p:pic>
      <p:sp>
        <p:nvSpPr>
          <p:cNvPr id="36" name="Rechteck 35">
            <a:extLst>
              <a:ext uri="{FF2B5EF4-FFF2-40B4-BE49-F238E27FC236}">
                <a16:creationId xmlns:a16="http://schemas.microsoft.com/office/drawing/2014/main" id="{7E7552F5-F5DA-F42E-D8A2-3D46D576CCAA}"/>
              </a:ext>
            </a:extLst>
          </p:cNvPr>
          <p:cNvSpPr/>
          <p:nvPr/>
        </p:nvSpPr>
        <p:spPr>
          <a:xfrm>
            <a:off x="501415" y="1578942"/>
            <a:ext cx="2119865" cy="120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AB4EFCF8-A837-9499-EB29-8E8F34F19EF0}"/>
              </a:ext>
            </a:extLst>
          </p:cNvPr>
          <p:cNvPicPr>
            <a:picLocks noChangeAspect="1"/>
          </p:cNvPicPr>
          <p:nvPr/>
        </p:nvPicPr>
        <p:blipFill>
          <a:blip r:embed="rId10"/>
          <a:stretch>
            <a:fillRect/>
          </a:stretch>
        </p:blipFill>
        <p:spPr>
          <a:xfrm>
            <a:off x="434246" y="3156103"/>
            <a:ext cx="2709844" cy="606920"/>
          </a:xfrm>
          <a:prstGeom prst="rect">
            <a:avLst/>
          </a:prstGeom>
        </p:spPr>
      </p:pic>
      <p:sp>
        <p:nvSpPr>
          <p:cNvPr id="39" name="Rechteck 38">
            <a:extLst>
              <a:ext uri="{FF2B5EF4-FFF2-40B4-BE49-F238E27FC236}">
                <a16:creationId xmlns:a16="http://schemas.microsoft.com/office/drawing/2014/main" id="{46D2371B-35EC-D788-DD85-DBAEEA0C0C41}"/>
              </a:ext>
            </a:extLst>
          </p:cNvPr>
          <p:cNvSpPr/>
          <p:nvPr/>
        </p:nvSpPr>
        <p:spPr>
          <a:xfrm>
            <a:off x="1481341" y="3718939"/>
            <a:ext cx="1609110" cy="11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a:extLst>
              <a:ext uri="{FF2B5EF4-FFF2-40B4-BE49-F238E27FC236}">
                <a16:creationId xmlns:a16="http://schemas.microsoft.com/office/drawing/2014/main" id="{E0521DCE-CFF5-C8C9-7F8C-47937D316071}"/>
              </a:ext>
            </a:extLst>
          </p:cNvPr>
          <p:cNvPicPr>
            <a:picLocks noChangeAspect="1"/>
          </p:cNvPicPr>
          <p:nvPr/>
        </p:nvPicPr>
        <p:blipFill>
          <a:blip r:embed="rId11"/>
          <a:stretch>
            <a:fillRect/>
          </a:stretch>
        </p:blipFill>
        <p:spPr>
          <a:xfrm>
            <a:off x="3598647" y="1682545"/>
            <a:ext cx="2695872" cy="589722"/>
          </a:xfrm>
          <a:prstGeom prst="rect">
            <a:avLst/>
          </a:prstGeom>
        </p:spPr>
      </p:pic>
      <p:sp>
        <p:nvSpPr>
          <p:cNvPr id="42" name="Rechteck 41">
            <a:extLst>
              <a:ext uri="{FF2B5EF4-FFF2-40B4-BE49-F238E27FC236}">
                <a16:creationId xmlns:a16="http://schemas.microsoft.com/office/drawing/2014/main" id="{19E189DD-DC81-B99D-6D01-12CCF9AFA02E}"/>
              </a:ext>
            </a:extLst>
          </p:cNvPr>
          <p:cNvSpPr/>
          <p:nvPr/>
        </p:nvSpPr>
        <p:spPr>
          <a:xfrm>
            <a:off x="5783580" y="2205145"/>
            <a:ext cx="475594" cy="212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4B45032A-0E98-8730-287C-EAD8562419AD}"/>
              </a:ext>
            </a:extLst>
          </p:cNvPr>
          <p:cNvSpPr/>
          <p:nvPr/>
        </p:nvSpPr>
        <p:spPr>
          <a:xfrm>
            <a:off x="3702688" y="1514959"/>
            <a:ext cx="686431" cy="212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04BB71EC-7C64-9B7A-28D3-468CBA9E31A6}"/>
              </a:ext>
            </a:extLst>
          </p:cNvPr>
          <p:cNvSpPr txBox="1">
            <a:spLocks noGrp="1" noRot="1" noMove="1" noResize="1" noEditPoints="1" noAdjustHandles="1" noChangeArrowheads="1" noChangeShapeType="1"/>
          </p:cNvSpPr>
          <p:nvPr/>
        </p:nvSpPr>
        <p:spPr>
          <a:xfrm>
            <a:off x="5168521" y="6628391"/>
            <a:ext cx="4737479" cy="230832"/>
          </a:xfrm>
          <a:prstGeom prst="rect">
            <a:avLst/>
          </a:prstGeom>
          <a:noFill/>
        </p:spPr>
        <p:txBody>
          <a:bodyPr wrap="square">
            <a:spAutoFit/>
          </a:bodyPr>
          <a:lstStyle/>
          <a:p>
            <a:pPr algn="r"/>
            <a:r>
              <a:rPr lang="de-DE" sz="9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9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12">
                  <a:extLst>
                    <a:ext uri="{A12FA001-AC4F-418D-AE19-62706E023703}">
                      <ahyp:hlinkClr xmlns:ahyp="http://schemas.microsoft.com/office/drawing/2018/hyperlinkcolor" val="tx"/>
                    </a:ext>
                  </a:extLst>
                </a:hlinkClick>
              </a:rPr>
              <a:t>https://diefraumitdemdromedar.de</a:t>
            </a:r>
            <a:r>
              <a:rPr lang="de-DE" sz="9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900" dirty="0">
              <a:solidFill>
                <a:schemeClr val="tx2"/>
              </a:solidFill>
            </a:endParaRPr>
          </a:p>
        </p:txBody>
      </p:sp>
    </p:spTree>
    <p:extLst>
      <p:ext uri="{BB962C8B-B14F-4D97-AF65-F5344CB8AC3E}">
        <p14:creationId xmlns:p14="http://schemas.microsoft.com/office/powerpoint/2010/main" val="335481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CEA38-B4AC-5BA1-BE69-9BBAC052BFE4}"/>
              </a:ext>
            </a:extLst>
          </p:cNvPr>
          <p:cNvSpPr>
            <a:spLocks noGrp="1"/>
          </p:cNvSpPr>
          <p:nvPr>
            <p:ph type="title"/>
          </p:nvPr>
        </p:nvSpPr>
        <p:spPr>
          <a:xfrm>
            <a:off x="681038" y="255157"/>
            <a:ext cx="8543925" cy="783029"/>
          </a:xfrm>
        </p:spPr>
        <p:txBody>
          <a:bodyPr/>
          <a:lstStyle/>
          <a:p>
            <a:r>
              <a:rPr lang="de-DE" b="1" dirty="0"/>
              <a:t>Satz ab!</a:t>
            </a:r>
          </a:p>
        </p:txBody>
      </p:sp>
      <p:sp>
        <p:nvSpPr>
          <p:cNvPr id="4" name="Inhaltsplatzhalter 3">
            <a:extLst>
              <a:ext uri="{FF2B5EF4-FFF2-40B4-BE49-F238E27FC236}">
                <a16:creationId xmlns:a16="http://schemas.microsoft.com/office/drawing/2014/main" id="{DAE0AA8F-DCC6-5F5C-91B0-D6456077380B}"/>
              </a:ext>
            </a:extLst>
          </p:cNvPr>
          <p:cNvSpPr>
            <a:spLocks noGrp="1"/>
          </p:cNvSpPr>
          <p:nvPr>
            <p:ph sz="half" idx="2"/>
          </p:nvPr>
        </p:nvSpPr>
        <p:spPr>
          <a:xfrm>
            <a:off x="5015317" y="1424569"/>
            <a:ext cx="4790599" cy="5178274"/>
          </a:xfrm>
        </p:spPr>
        <p:txBody>
          <a:bodyPr>
            <a:normAutofit/>
          </a:bodyPr>
          <a:lstStyle/>
          <a:p>
            <a:pPr marL="0" indent="0">
              <a:buNone/>
            </a:pPr>
            <a:r>
              <a:rPr lang="de-DE" sz="1600" dirty="0"/>
              <a:t>📄 Nimm das Blockblatt </a:t>
            </a:r>
            <a:r>
              <a:rPr lang="de-DE" sz="1600" u="sng" dirty="0"/>
              <a:t>quer</a:t>
            </a:r>
            <a:r>
              <a:rPr lang="de-DE" sz="1600" dirty="0"/>
              <a:t>. </a:t>
            </a:r>
          </a:p>
          <a:p>
            <a:pPr marL="0" indent="0">
              <a:buNone/>
            </a:pPr>
            <a:r>
              <a:rPr lang="de-DE" sz="1600" dirty="0"/>
              <a:t>Mache die folgenden Aufgaben mit den Sätzen, die links stehen, </a:t>
            </a:r>
            <a:r>
              <a:rPr lang="de-DE" sz="1600" u="sng" dirty="0"/>
              <a:t>nacheinander</a:t>
            </a:r>
            <a:r>
              <a:rPr lang="de-DE" sz="1600" dirty="0"/>
              <a:t> (jeder Satz einzeln).</a:t>
            </a:r>
          </a:p>
          <a:p>
            <a:pPr marL="342900" indent="-342900">
              <a:buFont typeface="+mj-lt"/>
              <a:buAutoNum type="arabicPeriod"/>
            </a:pPr>
            <a:r>
              <a:rPr lang="de-DE" sz="1600" dirty="0"/>
              <a:t>📃 Schreibe den Satz größer als normal (ca. 3 Kästchen hoch) auf das Blockblatt. </a:t>
            </a:r>
          </a:p>
          <a:p>
            <a:pPr marL="342900" indent="-342900">
              <a:lnSpc>
                <a:spcPct val="100000"/>
              </a:lnSpc>
              <a:buFont typeface="+mj-lt"/>
              <a:buAutoNum type="arabicPeriod"/>
            </a:pPr>
            <a:r>
              <a:rPr lang="de-DE" sz="1600" dirty="0"/>
              <a:t>✂️  Schneide die einzelnen Wörter aus.</a:t>
            </a:r>
          </a:p>
          <a:p>
            <a:pPr marL="342900" indent="-342900">
              <a:buFont typeface="+mj-lt"/>
              <a:buAutoNum type="arabicPeriod"/>
            </a:pPr>
            <a:r>
              <a:rPr lang="de-DE" sz="1600" dirty="0"/>
              <a:t>🔀 Stelle den Satz um, sodass er noch immer grammatisch richtig ist, aber die Wörter an einer anderen Stelle stehen. </a:t>
            </a:r>
          </a:p>
          <a:p>
            <a:pPr marL="0" indent="0">
              <a:buNone/>
            </a:pPr>
            <a:r>
              <a:rPr lang="de-DE" sz="1600" dirty="0"/>
              <a:t>	🕵️ Achte darauf, welche Wörter 	du nur zusammen verschieben 	kannst.</a:t>
            </a:r>
          </a:p>
          <a:p>
            <a:pPr marL="457200" lvl="1" indent="0">
              <a:lnSpc>
                <a:spcPct val="100000"/>
              </a:lnSpc>
              <a:spcBef>
                <a:spcPts val="0"/>
              </a:spcBef>
              <a:buNone/>
            </a:pPr>
            <a:r>
              <a:rPr lang="de-DE" sz="1200" dirty="0"/>
              <a:t>	</a:t>
            </a:r>
            <a:r>
              <a:rPr lang="de-DE" sz="1200" u="sng" dirty="0"/>
              <a:t>Tipps:</a:t>
            </a:r>
            <a:r>
              <a:rPr lang="de-DE" sz="1200" dirty="0"/>
              <a:t> </a:t>
            </a:r>
          </a:p>
          <a:p>
            <a:pPr marL="457200" lvl="1" indent="0">
              <a:lnSpc>
                <a:spcPct val="100000"/>
              </a:lnSpc>
              <a:spcBef>
                <a:spcPts val="0"/>
              </a:spcBef>
              <a:buNone/>
            </a:pPr>
            <a:r>
              <a:rPr lang="de-DE" sz="1200" dirty="0"/>
              <a:t>	 Forme den Satz zur Frage/Aussage um.</a:t>
            </a:r>
          </a:p>
          <a:p>
            <a:pPr marL="457200" lvl="1" indent="0">
              <a:lnSpc>
                <a:spcPct val="100000"/>
              </a:lnSpc>
              <a:spcBef>
                <a:spcPts val="0"/>
              </a:spcBef>
              <a:buNone/>
            </a:pPr>
            <a:r>
              <a:rPr lang="de-DE" sz="1200" dirty="0"/>
              <a:t>	 Versuche, die einzelnen Wörter vor das Verb zu 	 </a:t>
            </a:r>
          </a:p>
          <a:p>
            <a:pPr marL="457200" lvl="1" indent="0">
              <a:lnSpc>
                <a:spcPct val="100000"/>
              </a:lnSpc>
              <a:spcBef>
                <a:spcPts val="0"/>
              </a:spcBef>
              <a:buNone/>
            </a:pPr>
            <a:r>
              <a:rPr lang="de-DE" sz="1200" dirty="0"/>
              <a:t>	 verschieben.</a:t>
            </a:r>
          </a:p>
          <a:p>
            <a:pPr marL="342900" lvl="1" indent="-342900">
              <a:spcBef>
                <a:spcPts val="1000"/>
              </a:spcBef>
              <a:buFont typeface="+mj-lt"/>
              <a:buAutoNum type="arabicPeriod" startAt="6"/>
            </a:pPr>
            <a:r>
              <a:rPr lang="de-DE" sz="1600" dirty="0"/>
              <a:t>✍️ Setze die Wörter, die man nur zusammen verschieben kann, in deinem Heft in eckige Klammern.</a:t>
            </a:r>
            <a:r>
              <a:rPr lang="de-DE" sz="1200" dirty="0"/>
              <a:t>		</a:t>
            </a:r>
          </a:p>
          <a:p>
            <a:pPr lvl="1"/>
            <a:endParaRPr lang="de-DE" sz="1200" dirty="0"/>
          </a:p>
          <a:p>
            <a:pPr marL="342900" indent="-342900">
              <a:buFont typeface="+mj-lt"/>
              <a:buAutoNum type="arabicPeriod"/>
            </a:pPr>
            <a:endParaRPr lang="de-DE" sz="1600" dirty="0"/>
          </a:p>
        </p:txBody>
      </p:sp>
      <p:sp>
        <p:nvSpPr>
          <p:cNvPr id="5" name="Textfeld 4">
            <a:extLst>
              <a:ext uri="{FF2B5EF4-FFF2-40B4-BE49-F238E27FC236}">
                <a16:creationId xmlns:a16="http://schemas.microsoft.com/office/drawing/2014/main" id="{667F9FCF-0B19-F902-6637-4CD4FF2F5924}"/>
              </a:ext>
            </a:extLst>
          </p:cNvPr>
          <p:cNvSpPr txBox="1"/>
          <p:nvPr/>
        </p:nvSpPr>
        <p:spPr>
          <a:xfrm>
            <a:off x="681037" y="968350"/>
            <a:ext cx="8592617" cy="369332"/>
          </a:xfrm>
          <a:prstGeom prst="rect">
            <a:avLst/>
          </a:prstGeom>
          <a:noFill/>
        </p:spPr>
        <p:txBody>
          <a:bodyPr wrap="square" rtlCol="0">
            <a:spAutoFit/>
          </a:bodyPr>
          <a:lstStyle/>
          <a:p>
            <a:pPr algn="ctr"/>
            <a:r>
              <a:rPr lang="de-DE" dirty="0"/>
              <a:t>Für diese Übung brauchst du ein 📄 Blockblatt, eine ✂️ Schere und einen ✒️Stift. </a:t>
            </a:r>
          </a:p>
        </p:txBody>
      </p:sp>
      <p:pic>
        <p:nvPicPr>
          <p:cNvPr id="1026" name="Picture 2" descr="Kostenlose Illustrationen zum Thema Notizzettel">
            <a:extLst>
              <a:ext uri="{FF2B5EF4-FFF2-40B4-BE49-F238E27FC236}">
                <a16:creationId xmlns:a16="http://schemas.microsoft.com/office/drawing/2014/main" id="{56E3F938-2E2E-93BA-4C26-B1BE0D325BF7}"/>
              </a:ext>
            </a:extLst>
          </p:cNvPr>
          <p:cNvPicPr>
            <a:picLocks noGrp="1" noChangeAspect="1" noChangeArrowheads="1"/>
          </p:cNvPicPr>
          <p:nvPr>
            <p:ph sz="half"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77121" y="1084604"/>
            <a:ext cx="3699529" cy="525377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3">
            <a:extLst>
              <a:ext uri="{FF2B5EF4-FFF2-40B4-BE49-F238E27FC236}">
                <a16:creationId xmlns:a16="http://schemas.microsoft.com/office/drawing/2014/main" id="{4CB53713-3B34-2758-4019-CB9849235302}"/>
              </a:ext>
            </a:extLst>
          </p:cNvPr>
          <p:cNvSpPr txBox="1">
            <a:spLocks/>
          </p:cNvSpPr>
          <p:nvPr/>
        </p:nvSpPr>
        <p:spPr>
          <a:xfrm>
            <a:off x="162400" y="2227892"/>
            <a:ext cx="4790600" cy="332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de-DE" sz="1800" dirty="0">
                <a:latin typeface="123Marker" panose="02000603000000000000" pitchFamily="2" charset="0"/>
                <a:ea typeface="123Marker" panose="02000603000000000000" pitchFamily="2" charset="0"/>
              </a:rPr>
              <a:t>Fröhlich zeigte ich meinen Eltern die Deutschschulaufgabe.</a:t>
            </a:r>
          </a:p>
          <a:p>
            <a:pPr marL="342900" indent="-342900">
              <a:buFont typeface="+mj-lt"/>
              <a:buAutoNum type="arabicPeriod"/>
            </a:pPr>
            <a:r>
              <a:rPr lang="de-DE" sz="1800" dirty="0">
                <a:latin typeface="123Marker" panose="02000603000000000000" pitchFamily="2" charset="0"/>
                <a:ea typeface="123Marker" panose="02000603000000000000" pitchFamily="2" charset="0"/>
              </a:rPr>
              <a:t>Ich fragte meine Lehrkraft aus großer Neugier nach ihrem Lieblingslied.</a:t>
            </a:r>
          </a:p>
          <a:p>
            <a:pPr marL="342900" indent="-342900">
              <a:buFont typeface="+mj-lt"/>
              <a:buAutoNum type="arabicPeriod"/>
            </a:pPr>
            <a:r>
              <a:rPr lang="de-DE" sz="1800" dirty="0">
                <a:latin typeface="123Marker" panose="02000603000000000000" pitchFamily="2" charset="0"/>
                <a:ea typeface="123Marker" panose="02000603000000000000" pitchFamily="2" charset="0"/>
              </a:rPr>
              <a:t>Beim letzten Wandertag spielten die Schüler*innen der 5a auf dem Spielplatz im Park.</a:t>
            </a:r>
          </a:p>
          <a:p>
            <a:pPr marL="342900" indent="-342900">
              <a:buFont typeface="+mj-lt"/>
              <a:buAutoNum type="arabicPeriod"/>
            </a:pPr>
            <a:r>
              <a:rPr lang="de-DE" sz="1800" dirty="0">
                <a:latin typeface="123Marker" panose="02000603000000000000" pitchFamily="2" charset="0"/>
                <a:ea typeface="123Marker" panose="02000603000000000000" pitchFamily="2" charset="0"/>
              </a:rPr>
              <a:t>⭐ Nach dem Erschlagen einer Fliege klagte das Gericht den schockierten Jungen des Mordes an. </a:t>
            </a:r>
          </a:p>
        </p:txBody>
      </p:sp>
      <p:pic>
        <p:nvPicPr>
          <p:cNvPr id="8" name="Grafik 7" descr="Ein Bild, das Schere, Werkzeug, Paar, grün enthält.&#10;&#10;Automatisch generierte Beschreibung">
            <a:extLst>
              <a:ext uri="{FF2B5EF4-FFF2-40B4-BE49-F238E27FC236}">
                <a16:creationId xmlns:a16="http://schemas.microsoft.com/office/drawing/2014/main" id="{2DECF2E4-5933-4442-0396-FFCBCE8DF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2988">
            <a:off x="3169672" y="4867236"/>
            <a:ext cx="1873912" cy="1373248"/>
          </a:xfrm>
          <a:prstGeom prst="rect">
            <a:avLst/>
          </a:prstGeom>
        </p:spPr>
      </p:pic>
      <p:pic>
        <p:nvPicPr>
          <p:cNvPr id="10" name="Grafik 9">
            <a:extLst>
              <a:ext uri="{FF2B5EF4-FFF2-40B4-BE49-F238E27FC236}">
                <a16:creationId xmlns:a16="http://schemas.microsoft.com/office/drawing/2014/main" id="{4581C7EA-4A1F-D257-D6D6-605E5918C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798393" y="1878645"/>
            <a:ext cx="3432295" cy="282575"/>
          </a:xfrm>
          <a:prstGeom prst="rect">
            <a:avLst/>
          </a:prstGeom>
        </p:spPr>
      </p:pic>
      <p:sp>
        <p:nvSpPr>
          <p:cNvPr id="11" name="Textfeld 10">
            <a:extLst>
              <a:ext uri="{FF2B5EF4-FFF2-40B4-BE49-F238E27FC236}">
                <a16:creationId xmlns:a16="http://schemas.microsoft.com/office/drawing/2014/main" id="{BCE1CE6B-96F2-75AB-281F-84570673BDBA}"/>
              </a:ext>
            </a:extLst>
          </p:cNvPr>
          <p:cNvSpPr txBox="1">
            <a:spLocks noGrp="1" noRot="1" noMove="1" noResize="1" noEditPoints="1" noAdjustHandles="1" noChangeArrowheads="1" noChangeShapeType="1"/>
          </p:cNvSpPr>
          <p:nvPr/>
        </p:nvSpPr>
        <p:spPr>
          <a:xfrm>
            <a:off x="2626885" y="6621803"/>
            <a:ext cx="7330919" cy="246221"/>
          </a:xfrm>
          <a:prstGeom prst="rect">
            <a:avLst/>
          </a:prstGeom>
          <a:noFill/>
        </p:spPr>
        <p:txBody>
          <a:bodyPr wrap="square">
            <a:spAutoFit/>
          </a:bodyPr>
          <a:lstStyle/>
          <a:p>
            <a:pPr algn="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https://diefraumitdemdromedar.de</a:t>
            </a: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1000" dirty="0">
              <a:solidFill>
                <a:schemeClr val="tx2"/>
              </a:solidFill>
            </a:endParaRPr>
          </a:p>
        </p:txBody>
      </p:sp>
    </p:spTree>
    <p:extLst>
      <p:ext uri="{BB962C8B-B14F-4D97-AF65-F5344CB8AC3E}">
        <p14:creationId xmlns:p14="http://schemas.microsoft.com/office/powerpoint/2010/main" val="2237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CEA38-B4AC-5BA1-BE69-9BBAC052BFE4}"/>
              </a:ext>
            </a:extLst>
          </p:cNvPr>
          <p:cNvSpPr>
            <a:spLocks noGrp="1"/>
          </p:cNvSpPr>
          <p:nvPr>
            <p:ph type="title"/>
          </p:nvPr>
        </p:nvSpPr>
        <p:spPr>
          <a:xfrm>
            <a:off x="681038" y="255157"/>
            <a:ext cx="8543925" cy="783029"/>
          </a:xfrm>
        </p:spPr>
        <p:txBody>
          <a:bodyPr/>
          <a:lstStyle/>
          <a:p>
            <a:r>
              <a:rPr lang="de-DE" b="1" dirty="0"/>
              <a:t>Satz ab!</a:t>
            </a:r>
          </a:p>
        </p:txBody>
      </p:sp>
      <p:sp>
        <p:nvSpPr>
          <p:cNvPr id="4" name="Inhaltsplatzhalter 3">
            <a:extLst>
              <a:ext uri="{FF2B5EF4-FFF2-40B4-BE49-F238E27FC236}">
                <a16:creationId xmlns:a16="http://schemas.microsoft.com/office/drawing/2014/main" id="{DAE0AA8F-DCC6-5F5C-91B0-D6456077380B}"/>
              </a:ext>
            </a:extLst>
          </p:cNvPr>
          <p:cNvSpPr>
            <a:spLocks noGrp="1"/>
          </p:cNvSpPr>
          <p:nvPr>
            <p:ph sz="half" idx="2"/>
          </p:nvPr>
        </p:nvSpPr>
        <p:spPr>
          <a:xfrm>
            <a:off x="5015317" y="1424569"/>
            <a:ext cx="4790599" cy="5178274"/>
          </a:xfrm>
        </p:spPr>
        <p:txBody>
          <a:bodyPr>
            <a:normAutofit/>
          </a:bodyPr>
          <a:lstStyle/>
          <a:p>
            <a:pPr marL="0" indent="0">
              <a:buNone/>
            </a:pPr>
            <a:r>
              <a:rPr lang="de-DE" sz="1600" dirty="0"/>
              <a:t>📄 Nimm das Blockblatt </a:t>
            </a:r>
            <a:r>
              <a:rPr lang="de-DE" sz="1600" u="sng" dirty="0"/>
              <a:t>quer</a:t>
            </a:r>
            <a:r>
              <a:rPr lang="de-DE" sz="1600" dirty="0"/>
              <a:t>. </a:t>
            </a:r>
          </a:p>
          <a:p>
            <a:pPr marL="0" indent="0">
              <a:buNone/>
            </a:pPr>
            <a:r>
              <a:rPr lang="de-DE" sz="1600" dirty="0"/>
              <a:t>Mache die folgenden Aufgaben mit den Sätzen, die links stehen, </a:t>
            </a:r>
            <a:r>
              <a:rPr lang="de-DE" sz="1600" u="sng" dirty="0"/>
              <a:t>nacheinander</a:t>
            </a:r>
            <a:r>
              <a:rPr lang="de-DE" sz="1600" dirty="0"/>
              <a:t> (jeder Satz einzeln).</a:t>
            </a:r>
          </a:p>
          <a:p>
            <a:pPr marL="342900" indent="-342900">
              <a:buFont typeface="+mj-lt"/>
              <a:buAutoNum type="arabicPeriod"/>
            </a:pPr>
            <a:r>
              <a:rPr lang="de-DE" sz="1600" dirty="0"/>
              <a:t>📃 Schreibe den Satz größer als normal (ca. 3 Kästchen hoch) auf das Blockblatt. </a:t>
            </a:r>
          </a:p>
          <a:p>
            <a:pPr marL="342900" indent="-342900">
              <a:lnSpc>
                <a:spcPct val="100000"/>
              </a:lnSpc>
              <a:buFont typeface="+mj-lt"/>
              <a:buAutoNum type="arabicPeriod"/>
            </a:pPr>
            <a:r>
              <a:rPr lang="de-DE" sz="1600" dirty="0"/>
              <a:t>✂️  Schneide die einzelnen Wörter aus.</a:t>
            </a:r>
          </a:p>
          <a:p>
            <a:pPr marL="342900" indent="-342900">
              <a:buFont typeface="+mj-lt"/>
              <a:buAutoNum type="arabicPeriod"/>
            </a:pPr>
            <a:r>
              <a:rPr lang="de-DE" sz="1600" dirty="0"/>
              <a:t>🔀 Stelle den Satz um, sodass er noch immer grammatisch richtig ist, aber die Wörter an einer anderen Stelle stehen. </a:t>
            </a:r>
          </a:p>
          <a:p>
            <a:pPr marL="0" indent="0">
              <a:buNone/>
            </a:pPr>
            <a:r>
              <a:rPr lang="de-DE" sz="1600" dirty="0"/>
              <a:t>	🕵️ Achte darauf, welche Wörter 	du nur zusammen verschieben 	kannst.</a:t>
            </a:r>
          </a:p>
          <a:p>
            <a:pPr marL="457200" lvl="1" indent="0">
              <a:lnSpc>
                <a:spcPct val="100000"/>
              </a:lnSpc>
              <a:spcBef>
                <a:spcPts val="0"/>
              </a:spcBef>
              <a:buNone/>
            </a:pPr>
            <a:r>
              <a:rPr lang="de-DE" sz="1200" dirty="0"/>
              <a:t>	</a:t>
            </a:r>
            <a:r>
              <a:rPr lang="de-DE" sz="1200" u="sng" dirty="0"/>
              <a:t>Tipps:</a:t>
            </a:r>
            <a:r>
              <a:rPr lang="de-DE" sz="1200" dirty="0"/>
              <a:t> </a:t>
            </a:r>
          </a:p>
          <a:p>
            <a:pPr marL="457200" lvl="1" indent="0">
              <a:lnSpc>
                <a:spcPct val="100000"/>
              </a:lnSpc>
              <a:spcBef>
                <a:spcPts val="0"/>
              </a:spcBef>
              <a:buNone/>
            </a:pPr>
            <a:r>
              <a:rPr lang="de-DE" sz="1200" dirty="0"/>
              <a:t>	 Forme den Satz zur Frage/Aussage um.</a:t>
            </a:r>
          </a:p>
          <a:p>
            <a:pPr marL="457200" lvl="1" indent="0">
              <a:lnSpc>
                <a:spcPct val="100000"/>
              </a:lnSpc>
              <a:spcBef>
                <a:spcPts val="0"/>
              </a:spcBef>
              <a:buNone/>
            </a:pPr>
            <a:r>
              <a:rPr lang="de-DE" sz="1200" dirty="0"/>
              <a:t>	 Versuche, die einzelnen Wörter vor das Verb zu 	 </a:t>
            </a:r>
          </a:p>
          <a:p>
            <a:pPr marL="457200" lvl="1" indent="0">
              <a:lnSpc>
                <a:spcPct val="100000"/>
              </a:lnSpc>
              <a:spcBef>
                <a:spcPts val="0"/>
              </a:spcBef>
              <a:buNone/>
            </a:pPr>
            <a:r>
              <a:rPr lang="de-DE" sz="1200" dirty="0"/>
              <a:t>	 verschieben.</a:t>
            </a:r>
          </a:p>
          <a:p>
            <a:pPr marL="342900" lvl="1" indent="-342900">
              <a:spcBef>
                <a:spcPts val="1000"/>
              </a:spcBef>
              <a:buFont typeface="+mj-lt"/>
              <a:buAutoNum type="arabicPeriod" startAt="6"/>
            </a:pPr>
            <a:r>
              <a:rPr lang="de-DE" sz="1600" dirty="0"/>
              <a:t>✍️ Setze die Wörter, die man nur zusammen verschieben kann, in deinem Heft in eckige Klammern.</a:t>
            </a:r>
            <a:r>
              <a:rPr lang="de-DE" sz="1200" dirty="0"/>
              <a:t>		</a:t>
            </a:r>
          </a:p>
          <a:p>
            <a:pPr lvl="1"/>
            <a:endParaRPr lang="de-DE" sz="1200" dirty="0"/>
          </a:p>
          <a:p>
            <a:pPr marL="342900" indent="-342900">
              <a:buFont typeface="+mj-lt"/>
              <a:buAutoNum type="arabicPeriod"/>
            </a:pPr>
            <a:endParaRPr lang="de-DE" sz="1600" dirty="0"/>
          </a:p>
        </p:txBody>
      </p:sp>
      <p:sp>
        <p:nvSpPr>
          <p:cNvPr id="5" name="Textfeld 4">
            <a:extLst>
              <a:ext uri="{FF2B5EF4-FFF2-40B4-BE49-F238E27FC236}">
                <a16:creationId xmlns:a16="http://schemas.microsoft.com/office/drawing/2014/main" id="{667F9FCF-0B19-F902-6637-4CD4FF2F5924}"/>
              </a:ext>
            </a:extLst>
          </p:cNvPr>
          <p:cNvSpPr txBox="1"/>
          <p:nvPr/>
        </p:nvSpPr>
        <p:spPr>
          <a:xfrm>
            <a:off x="681037" y="968350"/>
            <a:ext cx="8592617" cy="369332"/>
          </a:xfrm>
          <a:prstGeom prst="rect">
            <a:avLst/>
          </a:prstGeom>
          <a:noFill/>
        </p:spPr>
        <p:txBody>
          <a:bodyPr wrap="square" rtlCol="0">
            <a:spAutoFit/>
          </a:bodyPr>
          <a:lstStyle/>
          <a:p>
            <a:pPr algn="ctr"/>
            <a:r>
              <a:rPr lang="de-DE" dirty="0"/>
              <a:t>Für diese Übung brauchst du ein 📄 Blockblatt, eine ✂️ Schere und einen ✒️Stift. </a:t>
            </a:r>
          </a:p>
        </p:txBody>
      </p:sp>
      <p:pic>
        <p:nvPicPr>
          <p:cNvPr id="1026" name="Picture 2" descr="Kostenlose Illustrationen zum Thema Notizzettel">
            <a:extLst>
              <a:ext uri="{FF2B5EF4-FFF2-40B4-BE49-F238E27FC236}">
                <a16:creationId xmlns:a16="http://schemas.microsoft.com/office/drawing/2014/main" id="{56E3F938-2E2E-93BA-4C26-B1BE0D325BF7}"/>
              </a:ext>
            </a:extLst>
          </p:cNvPr>
          <p:cNvPicPr>
            <a:picLocks noGrp="1" noChangeAspect="1" noChangeArrowheads="1"/>
          </p:cNvPicPr>
          <p:nvPr>
            <p:ph sz="half"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77121" y="1084604"/>
            <a:ext cx="3699529" cy="525377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3">
            <a:extLst>
              <a:ext uri="{FF2B5EF4-FFF2-40B4-BE49-F238E27FC236}">
                <a16:creationId xmlns:a16="http://schemas.microsoft.com/office/drawing/2014/main" id="{4CB53713-3B34-2758-4019-CB9849235302}"/>
              </a:ext>
            </a:extLst>
          </p:cNvPr>
          <p:cNvSpPr txBox="1">
            <a:spLocks/>
          </p:cNvSpPr>
          <p:nvPr/>
        </p:nvSpPr>
        <p:spPr>
          <a:xfrm>
            <a:off x="162400" y="2227892"/>
            <a:ext cx="4790600" cy="332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de-DE" sz="1800" dirty="0">
                <a:latin typeface="123Marker" panose="02000603000000000000" pitchFamily="2" charset="0"/>
                <a:ea typeface="123Marker" panose="02000603000000000000" pitchFamily="2" charset="0"/>
              </a:rPr>
              <a:t>Fröhlich zeigte ich meinen Eltern die Deutschschulaufgabe.</a:t>
            </a:r>
          </a:p>
          <a:p>
            <a:pPr marL="342900" indent="-342900">
              <a:buFont typeface="+mj-lt"/>
              <a:buAutoNum type="arabicPeriod"/>
            </a:pPr>
            <a:r>
              <a:rPr lang="de-DE" sz="1800" dirty="0">
                <a:latin typeface="123Marker" panose="02000603000000000000" pitchFamily="2" charset="0"/>
                <a:ea typeface="123Marker" panose="02000603000000000000" pitchFamily="2" charset="0"/>
              </a:rPr>
              <a:t>Ich fragte meine Lehrkraft aus großer Neugier nach ihrem Lieblingslied.</a:t>
            </a:r>
          </a:p>
          <a:p>
            <a:pPr marL="342900" indent="-342900">
              <a:buFont typeface="+mj-lt"/>
              <a:buAutoNum type="arabicPeriod"/>
            </a:pPr>
            <a:r>
              <a:rPr lang="de-DE" sz="1800" dirty="0">
                <a:latin typeface="123Marker" panose="02000603000000000000" pitchFamily="2" charset="0"/>
                <a:ea typeface="123Marker" panose="02000603000000000000" pitchFamily="2" charset="0"/>
              </a:rPr>
              <a:t>Beim letzten Wandertag spielten die Schüler*innen der 5a auf dem Spielplatz im Park.</a:t>
            </a:r>
          </a:p>
          <a:p>
            <a:pPr marL="342900" indent="-342900">
              <a:buFont typeface="+mj-lt"/>
              <a:buAutoNum type="arabicPeriod"/>
            </a:pPr>
            <a:r>
              <a:rPr lang="de-DE" sz="1800" dirty="0">
                <a:latin typeface="123Marker" panose="02000603000000000000" pitchFamily="2" charset="0"/>
                <a:ea typeface="123Marker" panose="02000603000000000000" pitchFamily="2" charset="0"/>
              </a:rPr>
              <a:t>⭐ Nach dem Erschlagen einer Fliege klagte das Gericht den schockierten Jungen des Mordes an. </a:t>
            </a:r>
          </a:p>
        </p:txBody>
      </p:sp>
      <p:pic>
        <p:nvPicPr>
          <p:cNvPr id="8" name="Grafik 7" descr="Ein Bild, das Schere, Werkzeug, Paar, grün enthält.&#10;&#10;Automatisch generierte Beschreibung">
            <a:extLst>
              <a:ext uri="{FF2B5EF4-FFF2-40B4-BE49-F238E27FC236}">
                <a16:creationId xmlns:a16="http://schemas.microsoft.com/office/drawing/2014/main" id="{2DECF2E4-5933-4442-0396-FFCBCE8DF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2988">
            <a:off x="3169672" y="4867236"/>
            <a:ext cx="1873912" cy="1373248"/>
          </a:xfrm>
          <a:prstGeom prst="rect">
            <a:avLst/>
          </a:prstGeom>
        </p:spPr>
      </p:pic>
      <p:pic>
        <p:nvPicPr>
          <p:cNvPr id="10" name="Grafik 9">
            <a:extLst>
              <a:ext uri="{FF2B5EF4-FFF2-40B4-BE49-F238E27FC236}">
                <a16:creationId xmlns:a16="http://schemas.microsoft.com/office/drawing/2014/main" id="{4581C7EA-4A1F-D257-D6D6-605E5918C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798393" y="1878645"/>
            <a:ext cx="3432295" cy="282575"/>
          </a:xfrm>
          <a:prstGeom prst="rect">
            <a:avLst/>
          </a:prstGeom>
        </p:spPr>
      </p:pic>
      <p:sp>
        <p:nvSpPr>
          <p:cNvPr id="11" name="Textfeld 10">
            <a:extLst>
              <a:ext uri="{FF2B5EF4-FFF2-40B4-BE49-F238E27FC236}">
                <a16:creationId xmlns:a16="http://schemas.microsoft.com/office/drawing/2014/main" id="{BCE1CE6B-96F2-75AB-281F-84570673BDBA}"/>
              </a:ext>
            </a:extLst>
          </p:cNvPr>
          <p:cNvSpPr txBox="1">
            <a:spLocks noGrp="1" noRot="1" noMove="1" noResize="1" noEditPoints="1" noAdjustHandles="1" noChangeArrowheads="1" noChangeShapeType="1"/>
          </p:cNvSpPr>
          <p:nvPr/>
        </p:nvSpPr>
        <p:spPr>
          <a:xfrm>
            <a:off x="2626885" y="6621803"/>
            <a:ext cx="7330919" cy="246221"/>
          </a:xfrm>
          <a:prstGeom prst="rect">
            <a:avLst/>
          </a:prstGeom>
          <a:noFill/>
        </p:spPr>
        <p:txBody>
          <a:bodyPr wrap="square">
            <a:spAutoFit/>
          </a:bodyPr>
          <a:lstStyle/>
          <a:p>
            <a:pPr algn="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rPr>
              <a:t>CC-BY-SA 4.0 Kristina Wahl // </a:t>
            </a: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https://diefraumitdemdromedar.de</a:t>
            </a:r>
            <a:r>
              <a:rPr lang="de-DE" sz="1000" dirty="0">
                <a:solidFill>
                  <a:schemeClr val="tx2"/>
                </a:solidFill>
                <a:latin typeface="Bahnschrift" panose="020B0502040204020203" pitchFamily="34" charset="0"/>
                <a:ea typeface="123Marker" panose="02000603000000000000" pitchFamily="2" charset="0"/>
                <a:cs typeface="Arial" panose="020B0604020202020204" pitchFamily="34" charset="0"/>
              </a:rPr>
              <a:t> // Juni 2022 </a:t>
            </a:r>
            <a:endParaRPr lang="de-DE" sz="1000" dirty="0">
              <a:solidFill>
                <a:schemeClr val="tx2"/>
              </a:solidFill>
            </a:endParaRPr>
          </a:p>
        </p:txBody>
      </p:sp>
    </p:spTree>
    <p:extLst>
      <p:ext uri="{BB962C8B-B14F-4D97-AF65-F5344CB8AC3E}">
        <p14:creationId xmlns:p14="http://schemas.microsoft.com/office/powerpoint/2010/main" val="20624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0B55D-2A1F-00FB-1ED1-EEB12F015D84}"/>
              </a:ext>
            </a:extLst>
          </p:cNvPr>
          <p:cNvSpPr>
            <a:spLocks noGrp="1"/>
          </p:cNvSpPr>
          <p:nvPr>
            <p:ph type="title"/>
          </p:nvPr>
        </p:nvSpPr>
        <p:spPr/>
        <p:txBody>
          <a:bodyPr/>
          <a:lstStyle/>
          <a:p>
            <a:r>
              <a:rPr lang="de-DE" dirty="0"/>
              <a:t>Lösung zu „Satz ab!“</a:t>
            </a:r>
          </a:p>
        </p:txBody>
      </p:sp>
      <p:sp>
        <p:nvSpPr>
          <p:cNvPr id="6" name="Inhaltsplatzhalter 5">
            <a:extLst>
              <a:ext uri="{FF2B5EF4-FFF2-40B4-BE49-F238E27FC236}">
                <a16:creationId xmlns:a16="http://schemas.microsoft.com/office/drawing/2014/main" id="{DE722376-E4F1-1D68-D897-6CF605785958}"/>
              </a:ext>
            </a:extLst>
          </p:cNvPr>
          <p:cNvSpPr>
            <a:spLocks noGrp="1"/>
          </p:cNvSpPr>
          <p:nvPr>
            <p:ph idx="1"/>
          </p:nvPr>
        </p:nvSpPr>
        <p:spPr>
          <a:xfrm>
            <a:off x="681038" y="1825625"/>
            <a:ext cx="8920162" cy="4351338"/>
          </a:xfrm>
        </p:spPr>
        <p:txBody>
          <a:bodyPr/>
          <a:lstStyle/>
          <a:p>
            <a:pPr marL="342900" indent="-342900">
              <a:buFont typeface="+mj-lt"/>
              <a:buAutoNum type="arabicPeriod"/>
            </a:pPr>
            <a:r>
              <a:rPr lang="de-DE" sz="2800" dirty="0">
                <a:latin typeface="123Marker" panose="02000603000000000000" pitchFamily="2" charset="0"/>
                <a:ea typeface="123Marker" panose="02000603000000000000" pitchFamily="2" charset="0"/>
              </a:rPr>
              <a:t>[ Fröhlich ] [ zeigte ] [ ich ] [ meinen Eltern ] [ die Deutschschulaufgabe. </a:t>
            </a:r>
            <a:r>
              <a:rPr lang="de-DE" dirty="0">
                <a:latin typeface="123Marker" panose="02000603000000000000" pitchFamily="2" charset="0"/>
                <a:ea typeface="123Marker" panose="02000603000000000000" pitchFamily="2" charset="0"/>
              </a:rPr>
              <a:t>]</a:t>
            </a: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sz="2800" dirty="0">
                <a:latin typeface="123Marker" panose="02000603000000000000" pitchFamily="2" charset="0"/>
                <a:ea typeface="123Marker" panose="02000603000000000000" pitchFamily="2" charset="0"/>
              </a:rPr>
              <a:t>[ Ich ] [ fragte ] [ meine Lehrkraft ] [ aus großer Neugier ] [ nach ihrem Lieblingslied. ]</a:t>
            </a:r>
          </a:p>
          <a:p>
            <a:pPr marL="342900" indent="-342900">
              <a:buFont typeface="+mj-lt"/>
              <a:buAutoNum type="arabicPeriod"/>
            </a:pPr>
            <a:r>
              <a:rPr lang="de-DE" sz="2800" dirty="0">
                <a:latin typeface="123Marker" panose="02000603000000000000" pitchFamily="2" charset="0"/>
                <a:ea typeface="123Marker" panose="02000603000000000000" pitchFamily="2" charset="0"/>
              </a:rPr>
              <a:t>[ Beim letzten Wandertag ] [ spielten ] [ die Schüler*innen der 5a ] [ auf dem Spielplatz im Park. ]</a:t>
            </a:r>
          </a:p>
          <a:p>
            <a:pPr marL="342900" indent="-342900">
              <a:buFont typeface="+mj-lt"/>
              <a:buAutoNum type="arabicPeriod"/>
            </a:pPr>
            <a:r>
              <a:rPr lang="de-DE" sz="2800" dirty="0">
                <a:latin typeface="123Marker" panose="02000603000000000000" pitchFamily="2" charset="0"/>
                <a:ea typeface="123Marker" panose="02000603000000000000" pitchFamily="2" charset="0"/>
              </a:rPr>
              <a:t>⭐ [ Nach dem Erschlagen einer Fliege ] [ klagte ] [ das Gericht ] [ den schockierten Jungen ][ des Mordes ] [ an. ]</a:t>
            </a:r>
          </a:p>
          <a:p>
            <a:endParaRPr lang="de-DE" dirty="0"/>
          </a:p>
        </p:txBody>
      </p:sp>
      <p:sp>
        <p:nvSpPr>
          <p:cNvPr id="5" name="Inhaltsplatzhalter 3">
            <a:extLst>
              <a:ext uri="{FF2B5EF4-FFF2-40B4-BE49-F238E27FC236}">
                <a16:creationId xmlns:a16="http://schemas.microsoft.com/office/drawing/2014/main" id="{2C93612E-D13E-7B43-A818-139D17867D04}"/>
              </a:ext>
            </a:extLst>
          </p:cNvPr>
          <p:cNvSpPr txBox="1">
            <a:spLocks/>
          </p:cNvSpPr>
          <p:nvPr/>
        </p:nvSpPr>
        <p:spPr>
          <a:xfrm>
            <a:off x="162400" y="2227892"/>
            <a:ext cx="4790600" cy="332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de-DE" sz="1800" dirty="0">
              <a:latin typeface="123Marker" panose="02000603000000000000" pitchFamily="2" charset="0"/>
              <a:ea typeface="123Marker" panose="02000603000000000000" pitchFamily="2" charset="0"/>
            </a:endParaRPr>
          </a:p>
        </p:txBody>
      </p:sp>
    </p:spTree>
    <p:extLst>
      <p:ext uri="{BB962C8B-B14F-4D97-AF65-F5344CB8AC3E}">
        <p14:creationId xmlns:p14="http://schemas.microsoft.com/office/powerpoint/2010/main" val="10666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0B55D-2A1F-00FB-1ED1-EEB12F015D84}"/>
              </a:ext>
            </a:extLst>
          </p:cNvPr>
          <p:cNvSpPr>
            <a:spLocks noGrp="1"/>
          </p:cNvSpPr>
          <p:nvPr>
            <p:ph type="title"/>
          </p:nvPr>
        </p:nvSpPr>
        <p:spPr/>
        <p:txBody>
          <a:bodyPr/>
          <a:lstStyle/>
          <a:p>
            <a:r>
              <a:rPr lang="de-DE" dirty="0"/>
              <a:t>Lösung zu „Satz ab!“</a:t>
            </a:r>
          </a:p>
        </p:txBody>
      </p:sp>
      <p:sp>
        <p:nvSpPr>
          <p:cNvPr id="6" name="Inhaltsplatzhalter 5">
            <a:extLst>
              <a:ext uri="{FF2B5EF4-FFF2-40B4-BE49-F238E27FC236}">
                <a16:creationId xmlns:a16="http://schemas.microsoft.com/office/drawing/2014/main" id="{DE722376-E4F1-1D68-D897-6CF605785958}"/>
              </a:ext>
            </a:extLst>
          </p:cNvPr>
          <p:cNvSpPr>
            <a:spLocks noGrp="1"/>
          </p:cNvSpPr>
          <p:nvPr>
            <p:ph idx="1"/>
          </p:nvPr>
        </p:nvSpPr>
        <p:spPr>
          <a:xfrm>
            <a:off x="681038" y="1825625"/>
            <a:ext cx="8920162" cy="4351338"/>
          </a:xfrm>
        </p:spPr>
        <p:txBody>
          <a:bodyPr/>
          <a:lstStyle/>
          <a:p>
            <a:pPr marL="342900" indent="-342900">
              <a:buFont typeface="+mj-lt"/>
              <a:buAutoNum type="arabicPeriod"/>
            </a:pPr>
            <a:r>
              <a:rPr lang="de-DE" sz="2800" dirty="0">
                <a:latin typeface="123Marker" panose="02000603000000000000" pitchFamily="2" charset="0"/>
                <a:ea typeface="123Marker" panose="02000603000000000000" pitchFamily="2" charset="0"/>
              </a:rPr>
              <a:t>[ Fröhlich ] [ zeigte ] [ ich ] [ meinen Eltern ] [ die Deutschschulaufgabe. </a:t>
            </a:r>
            <a:r>
              <a:rPr lang="de-DE" dirty="0">
                <a:latin typeface="123Marker" panose="02000603000000000000" pitchFamily="2" charset="0"/>
                <a:ea typeface="123Marker" panose="02000603000000000000" pitchFamily="2" charset="0"/>
              </a:rPr>
              <a:t>]</a:t>
            </a:r>
            <a:endParaRPr lang="de-DE" sz="2800" dirty="0">
              <a:latin typeface="123Marker" panose="02000603000000000000" pitchFamily="2" charset="0"/>
              <a:ea typeface="123Marker" panose="02000603000000000000" pitchFamily="2" charset="0"/>
            </a:endParaRPr>
          </a:p>
          <a:p>
            <a:pPr marL="342900" indent="-342900">
              <a:buFont typeface="+mj-lt"/>
              <a:buAutoNum type="arabicPeriod"/>
            </a:pPr>
            <a:r>
              <a:rPr lang="de-DE" sz="2800" dirty="0">
                <a:latin typeface="123Marker" panose="02000603000000000000" pitchFamily="2" charset="0"/>
                <a:ea typeface="123Marker" panose="02000603000000000000" pitchFamily="2" charset="0"/>
              </a:rPr>
              <a:t>[ Ich ] [ fragte ] [ meine Lehrkraft ] [ aus großer Neugier ] [ nach ihrem Lieblingslied. ]</a:t>
            </a:r>
          </a:p>
          <a:p>
            <a:pPr marL="342900" indent="-342900">
              <a:buFont typeface="+mj-lt"/>
              <a:buAutoNum type="arabicPeriod"/>
            </a:pPr>
            <a:r>
              <a:rPr lang="de-DE" sz="2800" dirty="0">
                <a:latin typeface="123Marker" panose="02000603000000000000" pitchFamily="2" charset="0"/>
                <a:ea typeface="123Marker" panose="02000603000000000000" pitchFamily="2" charset="0"/>
              </a:rPr>
              <a:t>[ Beim letzten Wandertag ] [ spielten ] [ die Schüler*innen der 5a ] [ auf dem Spielplatz im Park. ]</a:t>
            </a:r>
          </a:p>
          <a:p>
            <a:pPr marL="342900" indent="-342900">
              <a:buFont typeface="+mj-lt"/>
              <a:buAutoNum type="arabicPeriod"/>
            </a:pPr>
            <a:r>
              <a:rPr lang="de-DE" sz="2800" dirty="0">
                <a:latin typeface="123Marker" panose="02000603000000000000" pitchFamily="2" charset="0"/>
                <a:ea typeface="123Marker" panose="02000603000000000000" pitchFamily="2" charset="0"/>
              </a:rPr>
              <a:t>⭐ [ Nach dem Erschlagen einer Fliege ] [ klagte ] [ das Gericht ] [ den schockierten Jungen ][ des Mordes ] [ an. ]</a:t>
            </a:r>
          </a:p>
          <a:p>
            <a:endParaRPr lang="de-DE" dirty="0"/>
          </a:p>
        </p:txBody>
      </p:sp>
      <p:sp>
        <p:nvSpPr>
          <p:cNvPr id="5" name="Inhaltsplatzhalter 3">
            <a:extLst>
              <a:ext uri="{FF2B5EF4-FFF2-40B4-BE49-F238E27FC236}">
                <a16:creationId xmlns:a16="http://schemas.microsoft.com/office/drawing/2014/main" id="{2C93612E-D13E-7B43-A818-139D17867D04}"/>
              </a:ext>
            </a:extLst>
          </p:cNvPr>
          <p:cNvSpPr txBox="1">
            <a:spLocks/>
          </p:cNvSpPr>
          <p:nvPr/>
        </p:nvSpPr>
        <p:spPr>
          <a:xfrm>
            <a:off x="162400" y="2227892"/>
            <a:ext cx="4790600" cy="332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de-DE" sz="1800" dirty="0">
              <a:latin typeface="123Marker" panose="02000603000000000000" pitchFamily="2" charset="0"/>
              <a:ea typeface="123Marker" panose="02000603000000000000" pitchFamily="2" charset="0"/>
            </a:endParaRPr>
          </a:p>
        </p:txBody>
      </p:sp>
    </p:spTree>
    <p:extLst>
      <p:ext uri="{BB962C8B-B14F-4D97-AF65-F5344CB8AC3E}">
        <p14:creationId xmlns:p14="http://schemas.microsoft.com/office/powerpoint/2010/main" val="2487282344"/>
      </p:ext>
    </p:extLst>
  </p:cSld>
  <p:clrMapOvr>
    <a:masterClrMapping/>
  </p:clrMapOvr>
</p:sld>
</file>

<file path=ppt/theme/theme1.xml><?xml version="1.0" encoding="utf-8"?>
<a:theme xmlns:a="http://schemas.openxmlformats.org/drawingml/2006/main" name="Office">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hnschrift, Bahnschrift">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1593</Words>
  <Application>Microsoft Office PowerPoint</Application>
  <PresentationFormat>A4-Papier (210 x 297 mm)</PresentationFormat>
  <Paragraphs>218</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123Marker</vt:lpstr>
      <vt:lpstr>Arial</vt:lpstr>
      <vt:lpstr>Bahnschrift</vt:lpstr>
      <vt:lpstr>Construction Icons</vt:lpstr>
      <vt:lpstr>Office</vt:lpstr>
      <vt:lpstr>Auf der Satzbaustelle</vt:lpstr>
      <vt:lpstr>PowerPoint-Präsentation</vt:lpstr>
      <vt:lpstr>Forscher*innenaufgaben zu den</vt:lpstr>
      <vt:lpstr>Lösung zu Aufgabe 4</vt:lpstr>
      <vt:lpstr>Lösung zu Aufgabe 4</vt:lpstr>
      <vt:lpstr>Satz ab!</vt:lpstr>
      <vt:lpstr>Satz ab!</vt:lpstr>
      <vt:lpstr>Lösung zu „Satz ab!“</vt:lpstr>
      <vt:lpstr>Lösung zu „Satz ab!“</vt:lpstr>
      <vt:lpstr>Lösung: Satzglieder bestimmen</vt:lpstr>
      <vt:lpstr>Lösung: Satzglieder bestimmen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Kristina Wahl</dc:creator>
  <cp:lastModifiedBy>Kristina Wahl</cp:lastModifiedBy>
  <cp:revision>2</cp:revision>
  <cp:lastPrinted>2022-06-28T14:16:52Z</cp:lastPrinted>
  <dcterms:created xsi:type="dcterms:W3CDTF">2022-06-17T10:04:27Z</dcterms:created>
  <dcterms:modified xsi:type="dcterms:W3CDTF">2022-07-02T12:16:30Z</dcterms:modified>
</cp:coreProperties>
</file>